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6" r:id="rId2"/>
    <p:sldId id="304" r:id="rId3"/>
    <p:sldId id="305" r:id="rId4"/>
    <p:sldId id="278" r:id="rId5"/>
    <p:sldId id="279" r:id="rId6"/>
    <p:sldId id="276" r:id="rId7"/>
    <p:sldId id="280" r:id="rId8"/>
    <p:sldId id="301" r:id="rId9"/>
    <p:sldId id="302" r:id="rId10"/>
    <p:sldId id="282" r:id="rId11"/>
    <p:sldId id="296" r:id="rId12"/>
    <p:sldId id="283" r:id="rId13"/>
    <p:sldId id="297" r:id="rId14"/>
    <p:sldId id="284" r:id="rId15"/>
    <p:sldId id="298" r:id="rId16"/>
    <p:sldId id="285" r:id="rId17"/>
    <p:sldId id="299" r:id="rId18"/>
    <p:sldId id="286" r:id="rId19"/>
    <p:sldId id="293" r:id="rId20"/>
    <p:sldId id="303" r:id="rId21"/>
    <p:sldId id="292" r:id="rId22"/>
    <p:sldId id="288" r:id="rId23"/>
    <p:sldId id="291" r:id="rId24"/>
    <p:sldId id="289" r:id="rId25"/>
    <p:sldId id="290" r:id="rId26"/>
    <p:sldId id="306" r:id="rId27"/>
    <p:sldId id="29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84480" autoAdjust="0"/>
  </p:normalViewPr>
  <p:slideViewPr>
    <p:cSldViewPr>
      <p:cViewPr>
        <p:scale>
          <a:sx n="66" d="100"/>
          <a:sy n="66" d="100"/>
        </p:scale>
        <p:origin x="-643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3%20&#1074;%20Microsoft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3%20&#1074;%20Microsoft%20PowerPoint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71;&#1071;&#107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&#1056;&#1072;&#1073;&#1086;&#1095;&#1080;&#1081;%20&#1089;&#1090;&#1086;&#1083;\&#1071;&#1071;&#107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3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9041776027996512E-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90682414698E-2"/>
          <c:y val="7.3473906939632988E-2"/>
          <c:w val="0.92430008748906389"/>
          <c:h val="0.60350339861227542"/>
        </c:manualLayout>
      </c:layout>
      <c:bar3DChart>
        <c:barDir val="col"/>
        <c:grouping val="clustered"/>
        <c:varyColors val="0"/>
        <c:ser>
          <c:idx val="0"/>
          <c:order val="0"/>
          <c:tx>
            <c:v>%</c:v>
          </c:tx>
          <c:invertIfNegative val="0"/>
          <c:dPt>
            <c:idx val="8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Лист1!$A$4:$A$21</c:f>
              <c:strCache>
                <c:ptCount val="18"/>
                <c:pt idx="0">
                  <c:v>Багратионовский</c:v>
                </c:pt>
                <c:pt idx="1">
                  <c:v>Гурьевский</c:v>
                </c:pt>
                <c:pt idx="2">
                  <c:v>Краснознаменский</c:v>
                </c:pt>
                <c:pt idx="3">
                  <c:v>Мамоновский</c:v>
                </c:pt>
                <c:pt idx="4">
                  <c:v>Пионерский</c:v>
                </c:pt>
                <c:pt idx="5">
                  <c:v>Светлогорский</c:v>
                </c:pt>
                <c:pt idx="6">
                  <c:v>Советский</c:v>
                </c:pt>
                <c:pt idx="7">
                  <c:v>Янтарный</c:v>
                </c:pt>
                <c:pt idx="8">
                  <c:v>Калининград</c:v>
                </c:pt>
                <c:pt idx="9">
                  <c:v>Зеленоградский</c:v>
                </c:pt>
                <c:pt idx="10">
                  <c:v>Балтийский</c:v>
                </c:pt>
                <c:pt idx="11">
                  <c:v>Черняховский</c:v>
                </c:pt>
                <c:pt idx="12">
                  <c:v>Гусевский</c:v>
                </c:pt>
                <c:pt idx="13">
                  <c:v>Гвардейский</c:v>
                </c:pt>
                <c:pt idx="14">
                  <c:v>Полесский</c:v>
                </c:pt>
                <c:pt idx="15">
                  <c:v>Светловский</c:v>
                </c:pt>
                <c:pt idx="16">
                  <c:v>Нестеровский</c:v>
                </c:pt>
                <c:pt idx="17">
                  <c:v>Ладушкинский</c:v>
                </c:pt>
              </c:strCache>
            </c:strRef>
          </c:cat>
          <c:val>
            <c:numRef>
              <c:f>Лист1!$B$4:$B$21</c:f>
              <c:numCache>
                <c:formatCode>General</c:formatCode>
                <c:ptCount val="1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96</c:v>
                </c:pt>
                <c:pt idx="9">
                  <c:v>88</c:v>
                </c:pt>
                <c:pt idx="10">
                  <c:v>83</c:v>
                </c:pt>
                <c:pt idx="11">
                  <c:v>61</c:v>
                </c:pt>
                <c:pt idx="12">
                  <c:v>50</c:v>
                </c:pt>
                <c:pt idx="13">
                  <c:v>44</c:v>
                </c:pt>
                <c:pt idx="14">
                  <c:v>40</c:v>
                </c:pt>
                <c:pt idx="15">
                  <c:v>25</c:v>
                </c:pt>
                <c:pt idx="16">
                  <c:v>16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397760"/>
        <c:axId val="43819392"/>
        <c:axId val="0"/>
      </c:bar3DChart>
      <c:catAx>
        <c:axId val="33397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43819392"/>
        <c:crosses val="autoZero"/>
        <c:auto val="1"/>
        <c:lblAlgn val="ctr"/>
        <c:lblOffset val="100"/>
        <c:noMultiLvlLbl val="0"/>
      </c:catAx>
      <c:valAx>
        <c:axId val="4381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3977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21041560045247E-2"/>
          <c:y val="1.6742931340962143E-2"/>
          <c:w val="0.88617680913413988"/>
          <c:h val="0.70850943259391008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PowerPoint]Лист4'!$A$2:$A$23</c:f>
              <c:strCache>
                <c:ptCount val="22"/>
                <c:pt idx="0">
                  <c:v>Полесский</c:v>
                </c:pt>
                <c:pt idx="1">
                  <c:v>Правдинский</c:v>
                </c:pt>
                <c:pt idx="2">
                  <c:v>Багратионовский</c:v>
                </c:pt>
                <c:pt idx="3">
                  <c:v>Черняховский</c:v>
                </c:pt>
                <c:pt idx="4">
                  <c:v>Краснознаменский</c:v>
                </c:pt>
                <c:pt idx="5">
                  <c:v>Озёрский</c:v>
                </c:pt>
                <c:pt idx="6">
                  <c:v>Светловский</c:v>
                </c:pt>
                <c:pt idx="7">
                  <c:v>Гвардейский</c:v>
                </c:pt>
                <c:pt idx="8">
                  <c:v>Гусевский</c:v>
                </c:pt>
                <c:pt idx="9">
                  <c:v>Нестеровский </c:v>
                </c:pt>
                <c:pt idx="10">
                  <c:v>Гурьевский</c:v>
                </c:pt>
                <c:pt idx="11">
                  <c:v>Пионерский</c:v>
                </c:pt>
                <c:pt idx="12">
                  <c:v>Светлогорский</c:v>
                </c:pt>
                <c:pt idx="13">
                  <c:v>Мамоновский</c:v>
                </c:pt>
                <c:pt idx="14">
                  <c:v>Советский</c:v>
                </c:pt>
                <c:pt idx="15">
                  <c:v>Славский</c:v>
                </c:pt>
                <c:pt idx="16">
                  <c:v>Калининград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PowerPoint]Лист4'!$B$2:$B$23</c:f>
              <c:numCache>
                <c:formatCode>General</c:formatCode>
                <c:ptCount val="22"/>
                <c:pt idx="0">
                  <c:v>4.4000000000000004</c:v>
                </c:pt>
                <c:pt idx="1">
                  <c:v>4.3</c:v>
                </c:pt>
                <c:pt idx="2">
                  <c:v>4.2</c:v>
                </c:pt>
                <c:pt idx="3">
                  <c:v>4.2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</c:v>
                </c:pt>
                <c:pt idx="8">
                  <c:v>4</c:v>
                </c:pt>
                <c:pt idx="9">
                  <c:v>3.9</c:v>
                </c:pt>
                <c:pt idx="10">
                  <c:v>3.8</c:v>
                </c:pt>
                <c:pt idx="11">
                  <c:v>3.8</c:v>
                </c:pt>
                <c:pt idx="12">
                  <c:v>3.8</c:v>
                </c:pt>
                <c:pt idx="13">
                  <c:v>3.7</c:v>
                </c:pt>
                <c:pt idx="14">
                  <c:v>3.6</c:v>
                </c:pt>
                <c:pt idx="15">
                  <c:v>3.4</c:v>
                </c:pt>
                <c:pt idx="16">
                  <c:v>3.3</c:v>
                </c:pt>
                <c:pt idx="17">
                  <c:v>2.2000000000000002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PowerPoint]Лист4'!$A$2:$A$23</c:f>
              <c:strCache>
                <c:ptCount val="22"/>
                <c:pt idx="0">
                  <c:v>Полесский</c:v>
                </c:pt>
                <c:pt idx="1">
                  <c:v>Правдинский</c:v>
                </c:pt>
                <c:pt idx="2">
                  <c:v>Багратионовский</c:v>
                </c:pt>
                <c:pt idx="3">
                  <c:v>Черняховский</c:v>
                </c:pt>
                <c:pt idx="4">
                  <c:v>Краснознаменский</c:v>
                </c:pt>
                <c:pt idx="5">
                  <c:v>Озёрский</c:v>
                </c:pt>
                <c:pt idx="6">
                  <c:v>Светловский</c:v>
                </c:pt>
                <c:pt idx="7">
                  <c:v>Гвардейский</c:v>
                </c:pt>
                <c:pt idx="8">
                  <c:v>Гусевский</c:v>
                </c:pt>
                <c:pt idx="9">
                  <c:v>Нестеровский </c:v>
                </c:pt>
                <c:pt idx="10">
                  <c:v>Гурьевский</c:v>
                </c:pt>
                <c:pt idx="11">
                  <c:v>Пионерский</c:v>
                </c:pt>
                <c:pt idx="12">
                  <c:v>Светлогорский</c:v>
                </c:pt>
                <c:pt idx="13">
                  <c:v>Мамоновский</c:v>
                </c:pt>
                <c:pt idx="14">
                  <c:v>Советский</c:v>
                </c:pt>
                <c:pt idx="15">
                  <c:v>Славский</c:v>
                </c:pt>
                <c:pt idx="16">
                  <c:v>Калининград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PowerPoint]Лист4'!$C$2:$C$23</c:f>
              <c:numCache>
                <c:formatCode>General</c:formatCode>
                <c:ptCount val="22"/>
                <c:pt idx="0">
                  <c:v>4.4000000000000004</c:v>
                </c:pt>
                <c:pt idx="1">
                  <c:v>3.8</c:v>
                </c:pt>
                <c:pt idx="2">
                  <c:v>3.6</c:v>
                </c:pt>
                <c:pt idx="3">
                  <c:v>4.2</c:v>
                </c:pt>
                <c:pt idx="4">
                  <c:v>0</c:v>
                </c:pt>
                <c:pt idx="5">
                  <c:v>3.7</c:v>
                </c:pt>
                <c:pt idx="6">
                  <c:v>3.5</c:v>
                </c:pt>
                <c:pt idx="7">
                  <c:v>3.3</c:v>
                </c:pt>
                <c:pt idx="8">
                  <c:v>3.1</c:v>
                </c:pt>
                <c:pt idx="9">
                  <c:v>0</c:v>
                </c:pt>
                <c:pt idx="10">
                  <c:v>3.3</c:v>
                </c:pt>
                <c:pt idx="11">
                  <c:v>2.2000000000000002</c:v>
                </c:pt>
                <c:pt idx="12">
                  <c:v>3.1</c:v>
                </c:pt>
                <c:pt idx="13">
                  <c:v>4.0999999999999996</c:v>
                </c:pt>
                <c:pt idx="14">
                  <c:v>3.6</c:v>
                </c:pt>
                <c:pt idx="15">
                  <c:v>3.9</c:v>
                </c:pt>
                <c:pt idx="16">
                  <c:v>3.4</c:v>
                </c:pt>
                <c:pt idx="17">
                  <c:v>0</c:v>
                </c:pt>
                <c:pt idx="18">
                  <c:v>4</c:v>
                </c:pt>
                <c:pt idx="19">
                  <c:v>0</c:v>
                </c:pt>
                <c:pt idx="20">
                  <c:v>4.2</c:v>
                </c:pt>
                <c:pt idx="21">
                  <c:v>4.0999999999999996</c:v>
                </c:pt>
              </c:numCache>
            </c:numRef>
          </c:val>
          <c:smooth val="0"/>
        </c:ser>
        <c:ser>
          <c:idx val="2"/>
          <c:order val="2"/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PowerPoint]Лист4'!$A$2:$A$23</c:f>
              <c:strCache>
                <c:ptCount val="22"/>
                <c:pt idx="0">
                  <c:v>Полесский</c:v>
                </c:pt>
                <c:pt idx="1">
                  <c:v>Правдинский</c:v>
                </c:pt>
                <c:pt idx="2">
                  <c:v>Багратионовский</c:v>
                </c:pt>
                <c:pt idx="3">
                  <c:v>Черняховский</c:v>
                </c:pt>
                <c:pt idx="4">
                  <c:v>Краснознаменский</c:v>
                </c:pt>
                <c:pt idx="5">
                  <c:v>Озёрский</c:v>
                </c:pt>
                <c:pt idx="6">
                  <c:v>Светловский</c:v>
                </c:pt>
                <c:pt idx="7">
                  <c:v>Гвардейский</c:v>
                </c:pt>
                <c:pt idx="8">
                  <c:v>Гусевский</c:v>
                </c:pt>
                <c:pt idx="9">
                  <c:v>Нестеровский </c:v>
                </c:pt>
                <c:pt idx="10">
                  <c:v>Гурьевский</c:v>
                </c:pt>
                <c:pt idx="11">
                  <c:v>Пионерский</c:v>
                </c:pt>
                <c:pt idx="12">
                  <c:v>Светлогорский</c:v>
                </c:pt>
                <c:pt idx="13">
                  <c:v>Мамоновский</c:v>
                </c:pt>
                <c:pt idx="14">
                  <c:v>Советский</c:v>
                </c:pt>
                <c:pt idx="15">
                  <c:v>Славский</c:v>
                </c:pt>
                <c:pt idx="16">
                  <c:v>Калининград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PowerPoint]Лист4'!$D$2:$D$23</c:f>
              <c:numCache>
                <c:formatCode>General</c:formatCode>
                <c:ptCount val="22"/>
                <c:pt idx="0">
                  <c:v>4.5</c:v>
                </c:pt>
                <c:pt idx="1">
                  <c:v>4.4000000000000004</c:v>
                </c:pt>
                <c:pt idx="2">
                  <c:v>4.5</c:v>
                </c:pt>
                <c:pt idx="3">
                  <c:v>4.5</c:v>
                </c:pt>
                <c:pt idx="4">
                  <c:v>4.2</c:v>
                </c:pt>
                <c:pt idx="5">
                  <c:v>4.0999999999999996</c:v>
                </c:pt>
                <c:pt idx="6">
                  <c:v>4</c:v>
                </c:pt>
                <c:pt idx="7">
                  <c:v>4.3</c:v>
                </c:pt>
                <c:pt idx="8">
                  <c:v>3.7</c:v>
                </c:pt>
                <c:pt idx="9">
                  <c:v>3.5</c:v>
                </c:pt>
                <c:pt idx="10">
                  <c:v>4.2</c:v>
                </c:pt>
                <c:pt idx="11">
                  <c:v>4.0999999999999996</c:v>
                </c:pt>
                <c:pt idx="12">
                  <c:v>4.3</c:v>
                </c:pt>
                <c:pt idx="13">
                  <c:v>4.5</c:v>
                </c:pt>
                <c:pt idx="14">
                  <c:v>4.4000000000000004</c:v>
                </c:pt>
                <c:pt idx="15">
                  <c:v>3.9</c:v>
                </c:pt>
                <c:pt idx="16">
                  <c:v>4.3</c:v>
                </c:pt>
                <c:pt idx="17">
                  <c:v>3.3</c:v>
                </c:pt>
                <c:pt idx="18">
                  <c:v>3.7</c:v>
                </c:pt>
                <c:pt idx="19">
                  <c:v>3.7</c:v>
                </c:pt>
                <c:pt idx="20">
                  <c:v>4.3</c:v>
                </c:pt>
                <c:pt idx="21">
                  <c:v>4.5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985984"/>
        <c:axId val="26987520"/>
      </c:lineChart>
      <c:catAx>
        <c:axId val="26985984"/>
        <c:scaling>
          <c:orientation val="minMax"/>
        </c:scaling>
        <c:delete val="0"/>
        <c:axPos val="b"/>
        <c:majorTickMark val="none"/>
        <c:minorTickMark val="none"/>
        <c:tickLblPos val="nextTo"/>
        <c:crossAx val="26987520"/>
        <c:crosses val="autoZero"/>
        <c:auto val="1"/>
        <c:lblAlgn val="ctr"/>
        <c:lblOffset val="100"/>
        <c:noMultiLvlLbl val="0"/>
      </c:catAx>
      <c:valAx>
        <c:axId val="26987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69859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 i="0" baseline="0"/>
            </a:pPr>
            <a:endParaRPr lang="ru-RU"/>
          </a:p>
        </c:txPr>
      </c:dTable>
    </c:plotArea>
    <c:plotVisOnly val="1"/>
    <c:dispBlanksAs val="zero"/>
    <c:showDLblsOverMax val="0"/>
  </c:chart>
  <c:txPr>
    <a:bodyPr/>
    <a:lstStyle/>
    <a:p>
      <a:pPr>
        <a:defRPr sz="1100" baseline="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00631202267874"/>
          <c:y val="2.9081531790585358E-2"/>
          <c:w val="0.65859192168612135"/>
          <c:h val="0.74505673612022905"/>
        </c:manualLayout>
      </c:layout>
      <c:lineChart>
        <c:grouping val="stacked"/>
        <c:varyColors val="0"/>
        <c:ser>
          <c:idx val="0"/>
          <c:order val="0"/>
          <c:tx>
            <c:strRef>
              <c:f>'[Диаграмма 3 в Microsoft PowerPoint]Лист5'!$B$1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PowerPoint]Лист5'!$A$2:$A$23</c:f>
              <c:strCache>
                <c:ptCount val="22"/>
                <c:pt idx="0">
                  <c:v>Краснознаменский</c:v>
                </c:pt>
                <c:pt idx="1">
                  <c:v>Багратионовский</c:v>
                </c:pt>
                <c:pt idx="2">
                  <c:v>Калининград</c:v>
                </c:pt>
                <c:pt idx="3">
                  <c:v>Гвардейский</c:v>
                </c:pt>
                <c:pt idx="4">
                  <c:v>Озёрский</c:v>
                </c:pt>
                <c:pt idx="5">
                  <c:v>Светлогорский</c:v>
                </c:pt>
                <c:pt idx="6">
                  <c:v>Светловский</c:v>
                </c:pt>
                <c:pt idx="7">
                  <c:v>Черняховский</c:v>
                </c:pt>
                <c:pt idx="8">
                  <c:v>Советский</c:v>
                </c:pt>
                <c:pt idx="9">
                  <c:v>Нестеровский </c:v>
                </c:pt>
                <c:pt idx="10">
                  <c:v>Пионерский</c:v>
                </c:pt>
                <c:pt idx="11">
                  <c:v>Полесский</c:v>
                </c:pt>
                <c:pt idx="12">
                  <c:v>Гурьевский</c:v>
                </c:pt>
                <c:pt idx="13">
                  <c:v>Мамоновский</c:v>
                </c:pt>
                <c:pt idx="14">
                  <c:v>Славский</c:v>
                </c:pt>
                <c:pt idx="15">
                  <c:v>Гусевский</c:v>
                </c:pt>
                <c:pt idx="16">
                  <c:v>Ладушкинский</c:v>
                </c:pt>
                <c:pt idx="17">
                  <c:v>Правдинский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PowerPoint]Лист5'!$B$2:$B$23</c:f>
              <c:numCache>
                <c:formatCode>General</c:formatCode>
                <c:ptCount val="22"/>
                <c:pt idx="0">
                  <c:v>3.6</c:v>
                </c:pt>
                <c:pt idx="1">
                  <c:v>3.4</c:v>
                </c:pt>
                <c:pt idx="2">
                  <c:v>3.4</c:v>
                </c:pt>
                <c:pt idx="3">
                  <c:v>3.3</c:v>
                </c:pt>
                <c:pt idx="4">
                  <c:v>3.3</c:v>
                </c:pt>
                <c:pt idx="5">
                  <c:v>3.3</c:v>
                </c:pt>
                <c:pt idx="6">
                  <c:v>3.2</c:v>
                </c:pt>
                <c:pt idx="7">
                  <c:v>3.2</c:v>
                </c:pt>
                <c:pt idx="8">
                  <c:v>3.1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2.9</c:v>
                </c:pt>
                <c:pt idx="13">
                  <c:v>2.9</c:v>
                </c:pt>
                <c:pt idx="14">
                  <c:v>2.8</c:v>
                </c:pt>
                <c:pt idx="15">
                  <c:v>2.6</c:v>
                </c:pt>
                <c:pt idx="16">
                  <c:v>2.2999999999999998</c:v>
                </c:pt>
                <c:pt idx="17">
                  <c:v>2.2000000000000002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3 в Microsoft PowerPoint]Лист5'!$C$1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PowerPoint]Лист5'!$A$2:$A$23</c:f>
              <c:strCache>
                <c:ptCount val="22"/>
                <c:pt idx="0">
                  <c:v>Краснознаменский</c:v>
                </c:pt>
                <c:pt idx="1">
                  <c:v>Багратионовский</c:v>
                </c:pt>
                <c:pt idx="2">
                  <c:v>Калининград</c:v>
                </c:pt>
                <c:pt idx="3">
                  <c:v>Гвардейский</c:v>
                </c:pt>
                <c:pt idx="4">
                  <c:v>Озёрский</c:v>
                </c:pt>
                <c:pt idx="5">
                  <c:v>Светлогорский</c:v>
                </c:pt>
                <c:pt idx="6">
                  <c:v>Светловский</c:v>
                </c:pt>
                <c:pt idx="7">
                  <c:v>Черняховский</c:v>
                </c:pt>
                <c:pt idx="8">
                  <c:v>Советский</c:v>
                </c:pt>
                <c:pt idx="9">
                  <c:v>Нестеровский </c:v>
                </c:pt>
                <c:pt idx="10">
                  <c:v>Пионерский</c:v>
                </c:pt>
                <c:pt idx="11">
                  <c:v>Полесский</c:v>
                </c:pt>
                <c:pt idx="12">
                  <c:v>Гурьевский</c:v>
                </c:pt>
                <c:pt idx="13">
                  <c:v>Мамоновский</c:v>
                </c:pt>
                <c:pt idx="14">
                  <c:v>Славский</c:v>
                </c:pt>
                <c:pt idx="15">
                  <c:v>Гусевский</c:v>
                </c:pt>
                <c:pt idx="16">
                  <c:v>Ладушкинский</c:v>
                </c:pt>
                <c:pt idx="17">
                  <c:v>Правдинский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PowerPoint]Лист5'!$C$2:$C$23</c:f>
              <c:numCache>
                <c:formatCode>General</c:formatCode>
                <c:ptCount val="22"/>
                <c:pt idx="0">
                  <c:v>0</c:v>
                </c:pt>
                <c:pt idx="1">
                  <c:v>2.6</c:v>
                </c:pt>
                <c:pt idx="2">
                  <c:v>3.1</c:v>
                </c:pt>
                <c:pt idx="3">
                  <c:v>2.9</c:v>
                </c:pt>
                <c:pt idx="4">
                  <c:v>3.2</c:v>
                </c:pt>
                <c:pt idx="5">
                  <c:v>3</c:v>
                </c:pt>
                <c:pt idx="6">
                  <c:v>3</c:v>
                </c:pt>
                <c:pt idx="7">
                  <c:v>3.1</c:v>
                </c:pt>
                <c:pt idx="8">
                  <c:v>2.9</c:v>
                </c:pt>
                <c:pt idx="9">
                  <c:v>0</c:v>
                </c:pt>
                <c:pt idx="10">
                  <c:v>2.2000000000000002</c:v>
                </c:pt>
                <c:pt idx="11">
                  <c:v>2.8</c:v>
                </c:pt>
                <c:pt idx="12">
                  <c:v>3.1</c:v>
                </c:pt>
                <c:pt idx="13">
                  <c:v>2.6</c:v>
                </c:pt>
                <c:pt idx="14">
                  <c:v>3.1</c:v>
                </c:pt>
                <c:pt idx="15">
                  <c:v>2.6</c:v>
                </c:pt>
                <c:pt idx="16">
                  <c:v>0</c:v>
                </c:pt>
                <c:pt idx="17">
                  <c:v>3.2</c:v>
                </c:pt>
                <c:pt idx="18">
                  <c:v>3.1</c:v>
                </c:pt>
                <c:pt idx="19">
                  <c:v>0</c:v>
                </c:pt>
                <c:pt idx="20">
                  <c:v>2.9</c:v>
                </c:pt>
                <c:pt idx="21">
                  <c:v>2.8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/>
        <c:marker val="1"/>
        <c:smooth val="0"/>
        <c:axId val="24177280"/>
        <c:axId val="24187264"/>
      </c:lineChart>
      <c:lineChart>
        <c:grouping val="stacked"/>
        <c:varyColors val="0"/>
        <c:ser>
          <c:idx val="2"/>
          <c:order val="2"/>
          <c:tx>
            <c:strRef>
              <c:f>'[Диаграмма 3 в Microsoft PowerPoint]Лист5'!$D$1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PowerPoint]Лист5'!$A$2:$A$23</c:f>
              <c:strCache>
                <c:ptCount val="22"/>
                <c:pt idx="0">
                  <c:v>Краснознаменский</c:v>
                </c:pt>
                <c:pt idx="1">
                  <c:v>Багратионовский</c:v>
                </c:pt>
                <c:pt idx="2">
                  <c:v>Калининград</c:v>
                </c:pt>
                <c:pt idx="3">
                  <c:v>Гвардейский</c:v>
                </c:pt>
                <c:pt idx="4">
                  <c:v>Озёрский</c:v>
                </c:pt>
                <c:pt idx="5">
                  <c:v>Светлогорский</c:v>
                </c:pt>
                <c:pt idx="6">
                  <c:v>Светловский</c:v>
                </c:pt>
                <c:pt idx="7">
                  <c:v>Черняховский</c:v>
                </c:pt>
                <c:pt idx="8">
                  <c:v>Советский</c:v>
                </c:pt>
                <c:pt idx="9">
                  <c:v>Нестеровский </c:v>
                </c:pt>
                <c:pt idx="10">
                  <c:v>Пионерский</c:v>
                </c:pt>
                <c:pt idx="11">
                  <c:v>Полесский</c:v>
                </c:pt>
                <c:pt idx="12">
                  <c:v>Гурьевский</c:v>
                </c:pt>
                <c:pt idx="13">
                  <c:v>Мамоновский</c:v>
                </c:pt>
                <c:pt idx="14">
                  <c:v>Славский</c:v>
                </c:pt>
                <c:pt idx="15">
                  <c:v>Гусевский</c:v>
                </c:pt>
                <c:pt idx="16">
                  <c:v>Ладушкинский</c:v>
                </c:pt>
                <c:pt idx="17">
                  <c:v>Правдинский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PowerPoint]Лист5'!$D$2:$D$23</c:f>
              <c:numCache>
                <c:formatCode>General</c:formatCode>
                <c:ptCount val="22"/>
                <c:pt idx="0">
                  <c:v>3.2</c:v>
                </c:pt>
                <c:pt idx="1">
                  <c:v>2.7</c:v>
                </c:pt>
                <c:pt idx="2">
                  <c:v>3.2</c:v>
                </c:pt>
                <c:pt idx="3">
                  <c:v>2.8</c:v>
                </c:pt>
                <c:pt idx="4">
                  <c:v>3.2</c:v>
                </c:pt>
                <c:pt idx="5">
                  <c:v>3.6</c:v>
                </c:pt>
                <c:pt idx="6">
                  <c:v>3.2</c:v>
                </c:pt>
                <c:pt idx="7">
                  <c:v>3.2</c:v>
                </c:pt>
                <c:pt idx="8">
                  <c:v>3.1</c:v>
                </c:pt>
                <c:pt idx="9">
                  <c:v>3</c:v>
                </c:pt>
                <c:pt idx="10">
                  <c:v>2.8</c:v>
                </c:pt>
                <c:pt idx="11">
                  <c:v>3</c:v>
                </c:pt>
                <c:pt idx="12">
                  <c:v>3.3</c:v>
                </c:pt>
                <c:pt idx="13">
                  <c:v>2.4</c:v>
                </c:pt>
                <c:pt idx="14">
                  <c:v>3.2</c:v>
                </c:pt>
                <c:pt idx="15">
                  <c:v>3.1</c:v>
                </c:pt>
                <c:pt idx="16">
                  <c:v>2.8</c:v>
                </c:pt>
                <c:pt idx="17">
                  <c:v>3.2</c:v>
                </c:pt>
                <c:pt idx="18">
                  <c:v>3.1</c:v>
                </c:pt>
                <c:pt idx="19">
                  <c:v>3.1</c:v>
                </c:pt>
                <c:pt idx="20">
                  <c:v>3.2</c:v>
                </c:pt>
                <c:pt idx="21">
                  <c:v>2.7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/>
        <c:marker val="1"/>
        <c:smooth val="0"/>
        <c:axId val="24190336"/>
        <c:axId val="24188800"/>
      </c:lineChart>
      <c:catAx>
        <c:axId val="241772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24187264"/>
        <c:crosses val="autoZero"/>
        <c:auto val="1"/>
        <c:lblAlgn val="ctr"/>
        <c:lblOffset val="100"/>
        <c:noMultiLvlLbl val="0"/>
      </c:catAx>
      <c:valAx>
        <c:axId val="2418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177280"/>
        <c:crosses val="autoZero"/>
        <c:crossBetween val="between"/>
      </c:valAx>
      <c:valAx>
        <c:axId val="241888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4190336"/>
        <c:crosses val="max"/>
        <c:crossBetween val="between"/>
      </c:valAx>
      <c:catAx>
        <c:axId val="24190336"/>
        <c:scaling>
          <c:orientation val="minMax"/>
        </c:scaling>
        <c:delete val="1"/>
        <c:axPos val="b"/>
        <c:majorTickMark val="out"/>
        <c:minorTickMark val="none"/>
        <c:tickLblPos val="none"/>
        <c:crossAx val="24188800"/>
        <c:crosses val="autoZero"/>
        <c:auto val="1"/>
        <c:lblAlgn val="ctr"/>
        <c:lblOffset val="100"/>
        <c:noMultiLvlLbl val="0"/>
      </c:catAx>
    </c:plotArea>
    <c:legend>
      <c:legendPos val="l"/>
      <c:layout>
        <c:manualLayout>
          <c:xMode val="edge"/>
          <c:yMode val="edge"/>
          <c:x val="0.33833465110015903"/>
          <c:y val="0.9593151811651045"/>
          <c:w val="0.44253718890724225"/>
          <c:h val="4.0684818834895137E-2"/>
        </c:manualLayout>
      </c:layout>
      <c:overlay val="0"/>
      <c:txPr>
        <a:bodyPr/>
        <a:lstStyle/>
        <a:p>
          <a:pPr>
            <a:defRPr sz="1100" b="1" i="0" baseline="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Мамоновский</c:v>
                </c:pt>
                <c:pt idx="1">
                  <c:v>Озёрский</c:v>
                </c:pt>
                <c:pt idx="2">
                  <c:v>Светловский</c:v>
                </c:pt>
                <c:pt idx="3">
                  <c:v>Багратионовск. </c:v>
                </c:pt>
                <c:pt idx="4">
                  <c:v>Гвардейский</c:v>
                </c:pt>
                <c:pt idx="5">
                  <c:v>Калининград</c:v>
                </c:pt>
                <c:pt idx="6">
                  <c:v>Краснознам.</c:v>
                </c:pt>
                <c:pt idx="7">
                  <c:v>Черняховский</c:v>
                </c:pt>
                <c:pt idx="8">
                  <c:v>Пионерский</c:v>
                </c:pt>
                <c:pt idx="9">
                  <c:v>Светлогорский</c:v>
                </c:pt>
                <c:pt idx="10">
                  <c:v>Советский</c:v>
                </c:pt>
                <c:pt idx="11">
                  <c:v>Гусевский</c:v>
                </c:pt>
                <c:pt idx="12">
                  <c:v>Нестеровский</c:v>
                </c:pt>
                <c:pt idx="13">
                  <c:v>Славский</c:v>
                </c:pt>
                <c:pt idx="14">
                  <c:v>Гурьевский</c:v>
                </c:pt>
                <c:pt idx="15">
                  <c:v>Полесский</c:v>
                </c:pt>
                <c:pt idx="16">
                  <c:v>Правдинский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4</c:v>
                </c:pt>
                <c:pt idx="1">
                  <c:v>3.7</c:v>
                </c:pt>
                <c:pt idx="2">
                  <c:v>3.7</c:v>
                </c:pt>
                <c:pt idx="3">
                  <c:v>3.4</c:v>
                </c:pt>
                <c:pt idx="4">
                  <c:v>3.3</c:v>
                </c:pt>
                <c:pt idx="5">
                  <c:v>3.3</c:v>
                </c:pt>
                <c:pt idx="6">
                  <c:v>3.2</c:v>
                </c:pt>
                <c:pt idx="7">
                  <c:v>3.2</c:v>
                </c:pt>
                <c:pt idx="8">
                  <c:v>3.1</c:v>
                </c:pt>
                <c:pt idx="9">
                  <c:v>3.1</c:v>
                </c:pt>
                <c:pt idx="10">
                  <c:v>3</c:v>
                </c:pt>
                <c:pt idx="11">
                  <c:v>2.9</c:v>
                </c:pt>
                <c:pt idx="12">
                  <c:v>2.8</c:v>
                </c:pt>
                <c:pt idx="13">
                  <c:v>2.8</c:v>
                </c:pt>
                <c:pt idx="14">
                  <c:v>2.7</c:v>
                </c:pt>
                <c:pt idx="15">
                  <c:v>2.7</c:v>
                </c:pt>
                <c:pt idx="16">
                  <c:v>2.7</c:v>
                </c:pt>
                <c:pt idx="17">
                  <c:v>2.2999999999999998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Мамоновский</c:v>
                </c:pt>
                <c:pt idx="1">
                  <c:v>Озёрский</c:v>
                </c:pt>
                <c:pt idx="2">
                  <c:v>Светловский</c:v>
                </c:pt>
                <c:pt idx="3">
                  <c:v>Багратионовск. </c:v>
                </c:pt>
                <c:pt idx="4">
                  <c:v>Гвардейский</c:v>
                </c:pt>
                <c:pt idx="5">
                  <c:v>Калининград</c:v>
                </c:pt>
                <c:pt idx="6">
                  <c:v>Краснознам.</c:v>
                </c:pt>
                <c:pt idx="7">
                  <c:v>Черняховский</c:v>
                </c:pt>
                <c:pt idx="8">
                  <c:v>Пионерский</c:v>
                </c:pt>
                <c:pt idx="9">
                  <c:v>Светлогорский</c:v>
                </c:pt>
                <c:pt idx="10">
                  <c:v>Советский</c:v>
                </c:pt>
                <c:pt idx="11">
                  <c:v>Гусевский</c:v>
                </c:pt>
                <c:pt idx="12">
                  <c:v>Нестеровский</c:v>
                </c:pt>
                <c:pt idx="13">
                  <c:v>Славский</c:v>
                </c:pt>
                <c:pt idx="14">
                  <c:v>Гурьевский</c:v>
                </c:pt>
                <c:pt idx="15">
                  <c:v>Полесский</c:v>
                </c:pt>
                <c:pt idx="16">
                  <c:v>Правдинский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3.7</c:v>
                </c:pt>
                <c:pt idx="1">
                  <c:v>3.3</c:v>
                </c:pt>
                <c:pt idx="2">
                  <c:v>3.5</c:v>
                </c:pt>
                <c:pt idx="3">
                  <c:v>2.9</c:v>
                </c:pt>
                <c:pt idx="4">
                  <c:v>3.1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3.2</c:v>
                </c:pt>
                <c:pt idx="9">
                  <c:v>2.7</c:v>
                </c:pt>
                <c:pt idx="10">
                  <c:v>2.9</c:v>
                </c:pt>
                <c:pt idx="11">
                  <c:v>2.8</c:v>
                </c:pt>
                <c:pt idx="12">
                  <c:v>0</c:v>
                </c:pt>
                <c:pt idx="13">
                  <c:v>3</c:v>
                </c:pt>
                <c:pt idx="14">
                  <c:v>2.8</c:v>
                </c:pt>
                <c:pt idx="15">
                  <c:v>2.6</c:v>
                </c:pt>
                <c:pt idx="16">
                  <c:v>3.1</c:v>
                </c:pt>
                <c:pt idx="17">
                  <c:v>0</c:v>
                </c:pt>
                <c:pt idx="18">
                  <c:v>3.1</c:v>
                </c:pt>
                <c:pt idx="19">
                  <c:v>0</c:v>
                </c:pt>
                <c:pt idx="20">
                  <c:v>3.2</c:v>
                </c:pt>
                <c:pt idx="21">
                  <c:v>2.6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Лист1!$A$2:$A$23</c:f>
              <c:strCache>
                <c:ptCount val="22"/>
                <c:pt idx="0">
                  <c:v>Мамоновский</c:v>
                </c:pt>
                <c:pt idx="1">
                  <c:v>Озёрский</c:v>
                </c:pt>
                <c:pt idx="2">
                  <c:v>Светловский</c:v>
                </c:pt>
                <c:pt idx="3">
                  <c:v>Багратионовск. </c:v>
                </c:pt>
                <c:pt idx="4">
                  <c:v>Гвардейский</c:v>
                </c:pt>
                <c:pt idx="5">
                  <c:v>Калининград</c:v>
                </c:pt>
                <c:pt idx="6">
                  <c:v>Краснознам.</c:v>
                </c:pt>
                <c:pt idx="7">
                  <c:v>Черняховский</c:v>
                </c:pt>
                <c:pt idx="8">
                  <c:v>Пионерский</c:v>
                </c:pt>
                <c:pt idx="9">
                  <c:v>Светлогорский</c:v>
                </c:pt>
                <c:pt idx="10">
                  <c:v>Советский</c:v>
                </c:pt>
                <c:pt idx="11">
                  <c:v>Гусевский</c:v>
                </c:pt>
                <c:pt idx="12">
                  <c:v>Нестеровский</c:v>
                </c:pt>
                <c:pt idx="13">
                  <c:v>Славский</c:v>
                </c:pt>
                <c:pt idx="14">
                  <c:v>Гурьевский</c:v>
                </c:pt>
                <c:pt idx="15">
                  <c:v>Полесский</c:v>
                </c:pt>
                <c:pt idx="16">
                  <c:v>Правдинский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3.2</c:v>
                </c:pt>
                <c:pt idx="1">
                  <c:v>3.2</c:v>
                </c:pt>
                <c:pt idx="2">
                  <c:v>3.2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2.6</c:v>
                </c:pt>
                <c:pt idx="7">
                  <c:v>3.1</c:v>
                </c:pt>
                <c:pt idx="8">
                  <c:v>2.8</c:v>
                </c:pt>
                <c:pt idx="9">
                  <c:v>2.2000000000000002</c:v>
                </c:pt>
                <c:pt idx="10">
                  <c:v>2.7</c:v>
                </c:pt>
                <c:pt idx="11">
                  <c:v>2.8</c:v>
                </c:pt>
                <c:pt idx="12">
                  <c:v>2.8</c:v>
                </c:pt>
                <c:pt idx="13">
                  <c:v>3.2</c:v>
                </c:pt>
                <c:pt idx="14">
                  <c:v>2.8</c:v>
                </c:pt>
                <c:pt idx="15">
                  <c:v>2.6</c:v>
                </c:pt>
                <c:pt idx="16">
                  <c:v>2.7</c:v>
                </c:pt>
                <c:pt idx="17">
                  <c:v>1.8</c:v>
                </c:pt>
                <c:pt idx="18">
                  <c:v>2.7</c:v>
                </c:pt>
                <c:pt idx="19">
                  <c:v>2.8</c:v>
                </c:pt>
                <c:pt idx="20">
                  <c:v>2.7</c:v>
                </c:pt>
                <c:pt idx="21">
                  <c:v>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559616"/>
        <c:axId val="88562304"/>
      </c:lineChart>
      <c:catAx>
        <c:axId val="88559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88562304"/>
        <c:crosses val="autoZero"/>
        <c:auto val="1"/>
        <c:lblAlgn val="ctr"/>
        <c:lblOffset val="100"/>
        <c:noMultiLvlLbl val="0"/>
      </c:catAx>
      <c:valAx>
        <c:axId val="8856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5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95762104305598"/>
          <c:y val="0.2116832192902581"/>
          <c:w val="9.1666666666666771E-2"/>
          <c:h val="0.25676529236215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dLbl>
              <c:idx val="1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Лист3!$A$2:$A$23</c:f>
              <c:strCache>
                <c:ptCount val="22"/>
                <c:pt idx="0">
                  <c:v>Краснознам.</c:v>
                </c:pt>
                <c:pt idx="1">
                  <c:v>Мамоновский</c:v>
                </c:pt>
                <c:pt idx="2">
                  <c:v>Пионерский</c:v>
                </c:pt>
                <c:pt idx="3">
                  <c:v>Озёрский</c:v>
                </c:pt>
                <c:pt idx="4">
                  <c:v>Светловский</c:v>
                </c:pt>
                <c:pt idx="5">
                  <c:v>Гвардейский</c:v>
                </c:pt>
                <c:pt idx="6">
                  <c:v>Калининград</c:v>
                </c:pt>
                <c:pt idx="7">
                  <c:v>Черняховский</c:v>
                </c:pt>
                <c:pt idx="8">
                  <c:v>Багратионовский</c:v>
                </c:pt>
                <c:pt idx="9">
                  <c:v>Нестеровский </c:v>
                </c:pt>
                <c:pt idx="10">
                  <c:v>Полесский</c:v>
                </c:pt>
                <c:pt idx="11">
                  <c:v>Ладушкинский</c:v>
                </c:pt>
                <c:pt idx="12">
                  <c:v>Правдинский</c:v>
                </c:pt>
                <c:pt idx="13">
                  <c:v>Советский</c:v>
                </c:pt>
                <c:pt idx="14">
                  <c:v>Светлогорский</c:v>
                </c:pt>
                <c:pt idx="15">
                  <c:v>Славский</c:v>
                </c:pt>
                <c:pt idx="16">
                  <c:v>Гурьевский</c:v>
                </c:pt>
                <c:pt idx="17">
                  <c:v>Гусевский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Лист3!$B$2:$B$23</c:f>
              <c:numCache>
                <c:formatCode>General</c:formatCode>
                <c:ptCount val="22"/>
                <c:pt idx="0">
                  <c:v>3.9</c:v>
                </c:pt>
                <c:pt idx="1">
                  <c:v>3.8</c:v>
                </c:pt>
                <c:pt idx="2">
                  <c:v>3.7</c:v>
                </c:pt>
                <c:pt idx="3">
                  <c:v>3.5</c:v>
                </c:pt>
                <c:pt idx="4">
                  <c:v>3.5</c:v>
                </c:pt>
                <c:pt idx="5">
                  <c:v>3.4</c:v>
                </c:pt>
                <c:pt idx="6">
                  <c:v>3.3</c:v>
                </c:pt>
                <c:pt idx="7">
                  <c:v>3.3</c:v>
                </c:pt>
                <c:pt idx="8">
                  <c:v>3.2</c:v>
                </c:pt>
                <c:pt idx="9">
                  <c:v>3.2</c:v>
                </c:pt>
                <c:pt idx="10">
                  <c:v>3.2</c:v>
                </c:pt>
                <c:pt idx="11">
                  <c:v>3.1</c:v>
                </c:pt>
                <c:pt idx="12">
                  <c:v>3.1</c:v>
                </c:pt>
                <c:pt idx="13">
                  <c:v>3.1</c:v>
                </c:pt>
                <c:pt idx="14">
                  <c:v>2.9</c:v>
                </c:pt>
                <c:pt idx="15">
                  <c:v>2.9</c:v>
                </c:pt>
                <c:pt idx="16">
                  <c:v>2.8</c:v>
                </c:pt>
                <c:pt idx="17">
                  <c:v>2.8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Лист3!$A$2:$A$23</c:f>
              <c:strCache>
                <c:ptCount val="22"/>
                <c:pt idx="0">
                  <c:v>Краснознам.</c:v>
                </c:pt>
                <c:pt idx="1">
                  <c:v>Мамоновский</c:v>
                </c:pt>
                <c:pt idx="2">
                  <c:v>Пионерский</c:v>
                </c:pt>
                <c:pt idx="3">
                  <c:v>Озёрский</c:v>
                </c:pt>
                <c:pt idx="4">
                  <c:v>Светловский</c:v>
                </c:pt>
                <c:pt idx="5">
                  <c:v>Гвардейский</c:v>
                </c:pt>
                <c:pt idx="6">
                  <c:v>Калининград</c:v>
                </c:pt>
                <c:pt idx="7">
                  <c:v>Черняховский</c:v>
                </c:pt>
                <c:pt idx="8">
                  <c:v>Багратионовский</c:v>
                </c:pt>
                <c:pt idx="9">
                  <c:v>Нестеровский </c:v>
                </c:pt>
                <c:pt idx="10">
                  <c:v>Полесский</c:v>
                </c:pt>
                <c:pt idx="11">
                  <c:v>Ладушкинский</c:v>
                </c:pt>
                <c:pt idx="12">
                  <c:v>Правдинский</c:v>
                </c:pt>
                <c:pt idx="13">
                  <c:v>Советский</c:v>
                </c:pt>
                <c:pt idx="14">
                  <c:v>Светлогорский</c:v>
                </c:pt>
                <c:pt idx="15">
                  <c:v>Славский</c:v>
                </c:pt>
                <c:pt idx="16">
                  <c:v>Гурьевский</c:v>
                </c:pt>
                <c:pt idx="17">
                  <c:v>Гусевский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Лист3!$C$2:$C$23</c:f>
              <c:numCache>
                <c:formatCode>General</c:formatCode>
                <c:ptCount val="22"/>
                <c:pt idx="0">
                  <c:v>0</c:v>
                </c:pt>
                <c:pt idx="1">
                  <c:v>3.4</c:v>
                </c:pt>
                <c:pt idx="2">
                  <c:v>3</c:v>
                </c:pt>
                <c:pt idx="3">
                  <c:v>3.4</c:v>
                </c:pt>
                <c:pt idx="4">
                  <c:v>4</c:v>
                </c:pt>
                <c:pt idx="5">
                  <c:v>3.4</c:v>
                </c:pt>
                <c:pt idx="6">
                  <c:v>3.4</c:v>
                </c:pt>
                <c:pt idx="7">
                  <c:v>3.4</c:v>
                </c:pt>
                <c:pt idx="8">
                  <c:v>3.3</c:v>
                </c:pt>
                <c:pt idx="9">
                  <c:v>0</c:v>
                </c:pt>
                <c:pt idx="10">
                  <c:v>3.1</c:v>
                </c:pt>
                <c:pt idx="11">
                  <c:v>0</c:v>
                </c:pt>
                <c:pt idx="12">
                  <c:v>3.4</c:v>
                </c:pt>
                <c:pt idx="13">
                  <c:v>3.1</c:v>
                </c:pt>
                <c:pt idx="14">
                  <c:v>3</c:v>
                </c:pt>
                <c:pt idx="15">
                  <c:v>3.6</c:v>
                </c:pt>
                <c:pt idx="16">
                  <c:v>3.5</c:v>
                </c:pt>
                <c:pt idx="17">
                  <c:v>3.4</c:v>
                </c:pt>
                <c:pt idx="18">
                  <c:v>3.2</c:v>
                </c:pt>
                <c:pt idx="19">
                  <c:v>0</c:v>
                </c:pt>
                <c:pt idx="20">
                  <c:v>3.6</c:v>
                </c:pt>
                <c:pt idx="21">
                  <c:v>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Лист3!$D$1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Лист3!$A$2:$A$23</c:f>
              <c:strCache>
                <c:ptCount val="22"/>
                <c:pt idx="0">
                  <c:v>Краснознам.</c:v>
                </c:pt>
                <c:pt idx="1">
                  <c:v>Мамоновский</c:v>
                </c:pt>
                <c:pt idx="2">
                  <c:v>Пионерский</c:v>
                </c:pt>
                <c:pt idx="3">
                  <c:v>Озёрский</c:v>
                </c:pt>
                <c:pt idx="4">
                  <c:v>Светловский</c:v>
                </c:pt>
                <c:pt idx="5">
                  <c:v>Гвардейский</c:v>
                </c:pt>
                <c:pt idx="6">
                  <c:v>Калининград</c:v>
                </c:pt>
                <c:pt idx="7">
                  <c:v>Черняховский</c:v>
                </c:pt>
                <c:pt idx="8">
                  <c:v>Багратионовский</c:v>
                </c:pt>
                <c:pt idx="9">
                  <c:v>Нестеровский </c:v>
                </c:pt>
                <c:pt idx="10">
                  <c:v>Полесский</c:v>
                </c:pt>
                <c:pt idx="11">
                  <c:v>Ладушкинский</c:v>
                </c:pt>
                <c:pt idx="12">
                  <c:v>Правдинский</c:v>
                </c:pt>
                <c:pt idx="13">
                  <c:v>Советский</c:v>
                </c:pt>
                <c:pt idx="14">
                  <c:v>Светлогорский</c:v>
                </c:pt>
                <c:pt idx="15">
                  <c:v>Славский</c:v>
                </c:pt>
                <c:pt idx="16">
                  <c:v>Гурьевский</c:v>
                </c:pt>
                <c:pt idx="17">
                  <c:v>Гусевский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Лист3!$D$2:$D$23</c:f>
              <c:numCache>
                <c:formatCode>General</c:formatCode>
                <c:ptCount val="22"/>
                <c:pt idx="0">
                  <c:v>3.7</c:v>
                </c:pt>
                <c:pt idx="1">
                  <c:v>1.7</c:v>
                </c:pt>
                <c:pt idx="2">
                  <c:v>3.6</c:v>
                </c:pt>
                <c:pt idx="3">
                  <c:v>1.9000000000000001</c:v>
                </c:pt>
                <c:pt idx="4">
                  <c:v>3.3</c:v>
                </c:pt>
                <c:pt idx="5">
                  <c:v>3.4</c:v>
                </c:pt>
                <c:pt idx="6">
                  <c:v>3.4</c:v>
                </c:pt>
                <c:pt idx="7">
                  <c:v>3.6</c:v>
                </c:pt>
                <c:pt idx="8">
                  <c:v>3.4</c:v>
                </c:pt>
                <c:pt idx="9">
                  <c:v>3.4</c:v>
                </c:pt>
                <c:pt idx="10">
                  <c:v>3.6</c:v>
                </c:pt>
                <c:pt idx="11">
                  <c:v>2.2999999999999998</c:v>
                </c:pt>
                <c:pt idx="12">
                  <c:v>1.9000000000000001</c:v>
                </c:pt>
                <c:pt idx="13">
                  <c:v>1.8</c:v>
                </c:pt>
                <c:pt idx="14">
                  <c:v>3</c:v>
                </c:pt>
                <c:pt idx="15">
                  <c:v>3.5</c:v>
                </c:pt>
                <c:pt idx="16">
                  <c:v>3.4</c:v>
                </c:pt>
                <c:pt idx="17">
                  <c:v>3.4</c:v>
                </c:pt>
                <c:pt idx="18">
                  <c:v>3.1</c:v>
                </c:pt>
                <c:pt idx="19">
                  <c:v>3.2</c:v>
                </c:pt>
                <c:pt idx="20">
                  <c:v>3.5</c:v>
                </c:pt>
                <c:pt idx="21">
                  <c:v>3.4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615232"/>
        <c:axId val="27616768"/>
      </c:lineChart>
      <c:catAx>
        <c:axId val="27615232"/>
        <c:scaling>
          <c:orientation val="minMax"/>
        </c:scaling>
        <c:delete val="0"/>
        <c:axPos val="b"/>
        <c:minorGridlines/>
        <c:majorTickMark val="out"/>
        <c:minorTickMark val="none"/>
        <c:tickLblPos val="nextTo"/>
        <c:crossAx val="27616768"/>
        <c:crosses val="autoZero"/>
        <c:auto val="1"/>
        <c:lblAlgn val="ctr"/>
        <c:lblOffset val="100"/>
        <c:noMultiLvlLbl val="0"/>
      </c:catAx>
      <c:valAx>
        <c:axId val="27616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2761523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b="1" i="0" baseline="0"/>
            </a:pPr>
            <a:endParaRPr lang="ru-RU"/>
          </a:p>
        </c:txPr>
      </c:dTable>
    </c:plotArea>
    <c:legend>
      <c:legendPos val="b"/>
      <c:layout>
        <c:manualLayout>
          <c:xMode val="edge"/>
          <c:yMode val="edge"/>
          <c:x val="0.25351323272090975"/>
          <c:y val="0.93996359502728322"/>
          <c:w val="0.37143071472590433"/>
          <c:h val="5.2912836642923143E-2"/>
        </c:manualLayout>
      </c:layout>
      <c:overlay val="0"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'[Диаграмма в Microsoft PowerPoint]Лист3'!$B$1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PowerPoint]Лист3'!$A$2:$A$23</c:f>
              <c:strCache>
                <c:ptCount val="22"/>
                <c:pt idx="0">
                  <c:v>Озёрский</c:v>
                </c:pt>
                <c:pt idx="1">
                  <c:v>Калининград</c:v>
                </c:pt>
                <c:pt idx="2">
                  <c:v>Багратионовск. </c:v>
                </c:pt>
                <c:pt idx="3">
                  <c:v>Краснознам.</c:v>
                </c:pt>
                <c:pt idx="4">
                  <c:v>Советский</c:v>
                </c:pt>
                <c:pt idx="5">
                  <c:v>Черняховский</c:v>
                </c:pt>
                <c:pt idx="6">
                  <c:v>Гурьевский</c:v>
                </c:pt>
                <c:pt idx="7">
                  <c:v>Нестеровский</c:v>
                </c:pt>
                <c:pt idx="8">
                  <c:v>Ладушкинский</c:v>
                </c:pt>
                <c:pt idx="9">
                  <c:v>Правдинский</c:v>
                </c:pt>
                <c:pt idx="10">
                  <c:v>Гвардейский</c:v>
                </c:pt>
                <c:pt idx="11">
                  <c:v>Гусевский</c:v>
                </c:pt>
                <c:pt idx="12">
                  <c:v>Светлогорский</c:v>
                </c:pt>
                <c:pt idx="13">
                  <c:v>Славский</c:v>
                </c:pt>
                <c:pt idx="14">
                  <c:v>Светловский</c:v>
                </c:pt>
                <c:pt idx="15">
                  <c:v>Полесский</c:v>
                </c:pt>
                <c:pt idx="16">
                  <c:v>Мамоновский</c:v>
                </c:pt>
                <c:pt idx="17">
                  <c:v>Пионерский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PowerPoint]Лист3'!$B$2:$B$23</c:f>
              <c:numCache>
                <c:formatCode>General</c:formatCode>
                <c:ptCount val="22"/>
                <c:pt idx="0">
                  <c:v>3.2</c:v>
                </c:pt>
                <c:pt idx="1">
                  <c:v>3</c:v>
                </c:pt>
                <c:pt idx="2">
                  <c:v>2.9</c:v>
                </c:pt>
                <c:pt idx="3">
                  <c:v>2.9</c:v>
                </c:pt>
                <c:pt idx="4">
                  <c:v>2.9</c:v>
                </c:pt>
                <c:pt idx="5">
                  <c:v>2.8</c:v>
                </c:pt>
                <c:pt idx="6">
                  <c:v>2.7</c:v>
                </c:pt>
                <c:pt idx="7">
                  <c:v>2.7</c:v>
                </c:pt>
                <c:pt idx="8">
                  <c:v>2.6</c:v>
                </c:pt>
                <c:pt idx="9">
                  <c:v>2.5</c:v>
                </c:pt>
                <c:pt idx="10">
                  <c:v>2.4</c:v>
                </c:pt>
                <c:pt idx="11">
                  <c:v>2.4</c:v>
                </c:pt>
                <c:pt idx="12">
                  <c:v>2.4</c:v>
                </c:pt>
                <c:pt idx="13">
                  <c:v>2.4</c:v>
                </c:pt>
                <c:pt idx="14">
                  <c:v>2.2999999999999998</c:v>
                </c:pt>
                <c:pt idx="15">
                  <c:v>2.2000000000000002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в Microsoft PowerPoint]Лист3'!$C$1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PowerPoint]Лист3'!$A$2:$A$23</c:f>
              <c:strCache>
                <c:ptCount val="22"/>
                <c:pt idx="0">
                  <c:v>Озёрский</c:v>
                </c:pt>
                <c:pt idx="1">
                  <c:v>Калининград</c:v>
                </c:pt>
                <c:pt idx="2">
                  <c:v>Багратионовск. </c:v>
                </c:pt>
                <c:pt idx="3">
                  <c:v>Краснознам.</c:v>
                </c:pt>
                <c:pt idx="4">
                  <c:v>Советский</c:v>
                </c:pt>
                <c:pt idx="5">
                  <c:v>Черняховский</c:v>
                </c:pt>
                <c:pt idx="6">
                  <c:v>Гурьевский</c:v>
                </c:pt>
                <c:pt idx="7">
                  <c:v>Нестеровский</c:v>
                </c:pt>
                <c:pt idx="8">
                  <c:v>Ладушкинский</c:v>
                </c:pt>
                <c:pt idx="9">
                  <c:v>Правдинский</c:v>
                </c:pt>
                <c:pt idx="10">
                  <c:v>Гвардейский</c:v>
                </c:pt>
                <c:pt idx="11">
                  <c:v>Гусевский</c:v>
                </c:pt>
                <c:pt idx="12">
                  <c:v>Светлогорский</c:v>
                </c:pt>
                <c:pt idx="13">
                  <c:v>Славский</c:v>
                </c:pt>
                <c:pt idx="14">
                  <c:v>Светловский</c:v>
                </c:pt>
                <c:pt idx="15">
                  <c:v>Полесский</c:v>
                </c:pt>
                <c:pt idx="16">
                  <c:v>Мамоновский</c:v>
                </c:pt>
                <c:pt idx="17">
                  <c:v>Пионерский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PowerPoint]Лист3'!$C$2:$C$23</c:f>
              <c:numCache>
                <c:formatCode>General</c:formatCode>
                <c:ptCount val="22"/>
                <c:pt idx="0">
                  <c:v>2.7</c:v>
                </c:pt>
                <c:pt idx="1">
                  <c:v>2.7</c:v>
                </c:pt>
                <c:pt idx="2">
                  <c:v>3</c:v>
                </c:pt>
                <c:pt idx="3">
                  <c:v>0</c:v>
                </c:pt>
                <c:pt idx="4">
                  <c:v>2.5</c:v>
                </c:pt>
                <c:pt idx="5">
                  <c:v>2.6</c:v>
                </c:pt>
                <c:pt idx="6">
                  <c:v>2.4</c:v>
                </c:pt>
                <c:pt idx="7">
                  <c:v>0</c:v>
                </c:pt>
                <c:pt idx="8">
                  <c:v>0</c:v>
                </c:pt>
                <c:pt idx="9">
                  <c:v>2.7</c:v>
                </c:pt>
                <c:pt idx="10">
                  <c:v>2.6</c:v>
                </c:pt>
                <c:pt idx="11">
                  <c:v>2.4</c:v>
                </c:pt>
                <c:pt idx="12">
                  <c:v>2.4</c:v>
                </c:pt>
                <c:pt idx="13">
                  <c:v>2.6</c:v>
                </c:pt>
                <c:pt idx="14">
                  <c:v>2.4</c:v>
                </c:pt>
                <c:pt idx="15">
                  <c:v>2.2999999999999998</c:v>
                </c:pt>
                <c:pt idx="16">
                  <c:v>2</c:v>
                </c:pt>
                <c:pt idx="17">
                  <c:v>2</c:v>
                </c:pt>
                <c:pt idx="18">
                  <c:v>2.7</c:v>
                </c:pt>
                <c:pt idx="19">
                  <c:v>0</c:v>
                </c:pt>
                <c:pt idx="20">
                  <c:v>2.6</c:v>
                </c:pt>
                <c:pt idx="21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'[Диаграмма в Microsoft PowerPoint]Лист3'!$D$1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PowerPoint]Лист3'!$A$2:$A$23</c:f>
              <c:strCache>
                <c:ptCount val="22"/>
                <c:pt idx="0">
                  <c:v>Озёрский</c:v>
                </c:pt>
                <c:pt idx="1">
                  <c:v>Калининград</c:v>
                </c:pt>
                <c:pt idx="2">
                  <c:v>Багратионовск. </c:v>
                </c:pt>
                <c:pt idx="3">
                  <c:v>Краснознам.</c:v>
                </c:pt>
                <c:pt idx="4">
                  <c:v>Советский</c:v>
                </c:pt>
                <c:pt idx="5">
                  <c:v>Черняховский</c:v>
                </c:pt>
                <c:pt idx="6">
                  <c:v>Гурьевский</c:v>
                </c:pt>
                <c:pt idx="7">
                  <c:v>Нестеровский</c:v>
                </c:pt>
                <c:pt idx="8">
                  <c:v>Ладушкинский</c:v>
                </c:pt>
                <c:pt idx="9">
                  <c:v>Правдинский</c:v>
                </c:pt>
                <c:pt idx="10">
                  <c:v>Гвардейский</c:v>
                </c:pt>
                <c:pt idx="11">
                  <c:v>Гусевский</c:v>
                </c:pt>
                <c:pt idx="12">
                  <c:v>Светлогорский</c:v>
                </c:pt>
                <c:pt idx="13">
                  <c:v>Славский</c:v>
                </c:pt>
                <c:pt idx="14">
                  <c:v>Светловский</c:v>
                </c:pt>
                <c:pt idx="15">
                  <c:v>Полесский</c:v>
                </c:pt>
                <c:pt idx="16">
                  <c:v>Мамоновский</c:v>
                </c:pt>
                <c:pt idx="17">
                  <c:v>Пионерский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PowerPoint]Лист3'!$D$2:$D$23</c:f>
              <c:numCache>
                <c:formatCode>General</c:formatCode>
                <c:ptCount val="22"/>
                <c:pt idx="0">
                  <c:v>4.2</c:v>
                </c:pt>
                <c:pt idx="1">
                  <c:v>2.5</c:v>
                </c:pt>
                <c:pt idx="2">
                  <c:v>2.1</c:v>
                </c:pt>
                <c:pt idx="3">
                  <c:v>2.7</c:v>
                </c:pt>
                <c:pt idx="4">
                  <c:v>2.5</c:v>
                </c:pt>
                <c:pt idx="5">
                  <c:v>2.7</c:v>
                </c:pt>
                <c:pt idx="6">
                  <c:v>2.5</c:v>
                </c:pt>
                <c:pt idx="7">
                  <c:v>2.8</c:v>
                </c:pt>
                <c:pt idx="8">
                  <c:v>2.8</c:v>
                </c:pt>
                <c:pt idx="9">
                  <c:v>2.4</c:v>
                </c:pt>
                <c:pt idx="10">
                  <c:v>2.6</c:v>
                </c:pt>
                <c:pt idx="11">
                  <c:v>2.2999999999999998</c:v>
                </c:pt>
                <c:pt idx="12">
                  <c:v>2.7</c:v>
                </c:pt>
                <c:pt idx="13">
                  <c:v>2.7</c:v>
                </c:pt>
                <c:pt idx="14">
                  <c:v>2.7</c:v>
                </c:pt>
                <c:pt idx="15">
                  <c:v>2.2999999999999998</c:v>
                </c:pt>
                <c:pt idx="16">
                  <c:v>2.2000000000000002</c:v>
                </c:pt>
                <c:pt idx="17">
                  <c:v>2</c:v>
                </c:pt>
                <c:pt idx="18">
                  <c:v>2.2000000000000002</c:v>
                </c:pt>
                <c:pt idx="19">
                  <c:v>2.8</c:v>
                </c:pt>
                <c:pt idx="20">
                  <c:v>2.6</c:v>
                </c:pt>
                <c:pt idx="21">
                  <c:v>2.1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7692416"/>
        <c:axId val="27694208"/>
      </c:lineChart>
      <c:catAx>
        <c:axId val="27692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7694208"/>
        <c:crosses val="autoZero"/>
        <c:auto val="1"/>
        <c:lblAlgn val="ctr"/>
        <c:lblOffset val="100"/>
        <c:noMultiLvlLbl val="0"/>
      </c:catAx>
      <c:valAx>
        <c:axId val="27694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6924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1" i="0" baseline="0"/>
            </a:pPr>
            <a:endParaRPr lang="ru-RU"/>
          </a:p>
        </c:txPr>
      </c:dTable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1480752405949"/>
          <c:y val="1.5186083220190544E-2"/>
          <c:w val="0.8930555555555556"/>
          <c:h val="0.72399441187631397"/>
        </c:manualLayout>
      </c:layout>
      <c:lineChart>
        <c:grouping val="stacked"/>
        <c:varyColors val="0"/>
        <c:ser>
          <c:idx val="0"/>
          <c:order val="0"/>
          <c:tx>
            <c:strRef>
              <c:f>'[Диаграмма в Microsoft PowerPoint]Лист4'!$B$1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PowerPoint]Лист4'!$A$2:$A$23</c:f>
              <c:strCache>
                <c:ptCount val="22"/>
                <c:pt idx="0">
                  <c:v>Краснознам.</c:v>
                </c:pt>
                <c:pt idx="1">
                  <c:v>Светлогорский</c:v>
                </c:pt>
                <c:pt idx="2">
                  <c:v>Багратионовск. </c:v>
                </c:pt>
                <c:pt idx="3">
                  <c:v>Калининград</c:v>
                </c:pt>
                <c:pt idx="4">
                  <c:v>Мамоновский</c:v>
                </c:pt>
                <c:pt idx="5">
                  <c:v>Светловский</c:v>
                </c:pt>
                <c:pt idx="6">
                  <c:v>Советский</c:v>
                </c:pt>
                <c:pt idx="7">
                  <c:v>Черняховский</c:v>
                </c:pt>
                <c:pt idx="8">
                  <c:v>Гвардейский</c:v>
                </c:pt>
                <c:pt idx="9">
                  <c:v>Правдинский</c:v>
                </c:pt>
                <c:pt idx="10">
                  <c:v>Нестеровский</c:v>
                </c:pt>
                <c:pt idx="11">
                  <c:v>Озёрский</c:v>
                </c:pt>
                <c:pt idx="12">
                  <c:v>Гусевский</c:v>
                </c:pt>
                <c:pt idx="13">
                  <c:v>Пионерский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Полесский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PowerPoint]Лист4'!$B$2:$B$23</c:f>
              <c:numCache>
                <c:formatCode>General</c:formatCode>
                <c:ptCount val="22"/>
                <c:pt idx="0">
                  <c:v>3.5</c:v>
                </c:pt>
                <c:pt idx="1">
                  <c:v>3.5</c:v>
                </c:pt>
                <c:pt idx="2">
                  <c:v>3.4</c:v>
                </c:pt>
                <c:pt idx="3">
                  <c:v>3.3</c:v>
                </c:pt>
                <c:pt idx="4">
                  <c:v>3.3</c:v>
                </c:pt>
                <c:pt idx="5">
                  <c:v>3.3</c:v>
                </c:pt>
                <c:pt idx="6">
                  <c:v>3.3</c:v>
                </c:pt>
                <c:pt idx="7">
                  <c:v>3.3</c:v>
                </c:pt>
                <c:pt idx="8">
                  <c:v>3.2</c:v>
                </c:pt>
                <c:pt idx="9">
                  <c:v>3.2</c:v>
                </c:pt>
                <c:pt idx="10">
                  <c:v>3.1</c:v>
                </c:pt>
                <c:pt idx="11">
                  <c:v>3.1</c:v>
                </c:pt>
                <c:pt idx="12">
                  <c:v>3</c:v>
                </c:pt>
                <c:pt idx="13">
                  <c:v>3</c:v>
                </c:pt>
                <c:pt idx="14">
                  <c:v>2.9</c:v>
                </c:pt>
                <c:pt idx="15">
                  <c:v>2.9</c:v>
                </c:pt>
                <c:pt idx="16">
                  <c:v>2.7</c:v>
                </c:pt>
                <c:pt idx="17">
                  <c:v>2.6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в Microsoft PowerPoint]Лист4'!$C$1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PowerPoint]Лист4'!$A$2:$A$23</c:f>
              <c:strCache>
                <c:ptCount val="22"/>
                <c:pt idx="0">
                  <c:v>Краснознам.</c:v>
                </c:pt>
                <c:pt idx="1">
                  <c:v>Светлогорский</c:v>
                </c:pt>
                <c:pt idx="2">
                  <c:v>Багратионовск. </c:v>
                </c:pt>
                <c:pt idx="3">
                  <c:v>Калининград</c:v>
                </c:pt>
                <c:pt idx="4">
                  <c:v>Мамоновский</c:v>
                </c:pt>
                <c:pt idx="5">
                  <c:v>Светловский</c:v>
                </c:pt>
                <c:pt idx="6">
                  <c:v>Советский</c:v>
                </c:pt>
                <c:pt idx="7">
                  <c:v>Черняховский</c:v>
                </c:pt>
                <c:pt idx="8">
                  <c:v>Гвардейский</c:v>
                </c:pt>
                <c:pt idx="9">
                  <c:v>Правдинский</c:v>
                </c:pt>
                <c:pt idx="10">
                  <c:v>Нестеровский</c:v>
                </c:pt>
                <c:pt idx="11">
                  <c:v>Озёрский</c:v>
                </c:pt>
                <c:pt idx="12">
                  <c:v>Гусевский</c:v>
                </c:pt>
                <c:pt idx="13">
                  <c:v>Пионерский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Полесский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PowerPoint]Лист4'!$C$2:$C$23</c:f>
              <c:numCache>
                <c:formatCode>General</c:formatCode>
                <c:ptCount val="22"/>
                <c:pt idx="0">
                  <c:v>0</c:v>
                </c:pt>
                <c:pt idx="1">
                  <c:v>2.9</c:v>
                </c:pt>
                <c:pt idx="2">
                  <c:v>2.9</c:v>
                </c:pt>
                <c:pt idx="3">
                  <c:v>3.1</c:v>
                </c:pt>
                <c:pt idx="4">
                  <c:v>2.7</c:v>
                </c:pt>
                <c:pt idx="5">
                  <c:v>2.9</c:v>
                </c:pt>
                <c:pt idx="6">
                  <c:v>2.7</c:v>
                </c:pt>
                <c:pt idx="7">
                  <c:v>3.2</c:v>
                </c:pt>
                <c:pt idx="8">
                  <c:v>2.9</c:v>
                </c:pt>
                <c:pt idx="9">
                  <c:v>3.2</c:v>
                </c:pt>
                <c:pt idx="10">
                  <c:v>0</c:v>
                </c:pt>
                <c:pt idx="11">
                  <c:v>3.2</c:v>
                </c:pt>
                <c:pt idx="12">
                  <c:v>3</c:v>
                </c:pt>
                <c:pt idx="13">
                  <c:v>2.4</c:v>
                </c:pt>
                <c:pt idx="14">
                  <c:v>2.8</c:v>
                </c:pt>
                <c:pt idx="15">
                  <c:v>3.2</c:v>
                </c:pt>
                <c:pt idx="16">
                  <c:v>2.5</c:v>
                </c:pt>
                <c:pt idx="17">
                  <c:v>0</c:v>
                </c:pt>
                <c:pt idx="18">
                  <c:v>2.6</c:v>
                </c:pt>
                <c:pt idx="19">
                  <c:v>0</c:v>
                </c:pt>
                <c:pt idx="20">
                  <c:v>2.9</c:v>
                </c:pt>
                <c:pt idx="21">
                  <c:v>2.7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'[Диаграмма в Microsoft PowerPoint]Лист4'!$D$1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PowerPoint]Лист4'!$A$2:$A$23</c:f>
              <c:strCache>
                <c:ptCount val="22"/>
                <c:pt idx="0">
                  <c:v>Краснознам.</c:v>
                </c:pt>
                <c:pt idx="1">
                  <c:v>Светлогорский</c:v>
                </c:pt>
                <c:pt idx="2">
                  <c:v>Багратионовск. </c:v>
                </c:pt>
                <c:pt idx="3">
                  <c:v>Калининград</c:v>
                </c:pt>
                <c:pt idx="4">
                  <c:v>Мамоновский</c:v>
                </c:pt>
                <c:pt idx="5">
                  <c:v>Светловский</c:v>
                </c:pt>
                <c:pt idx="6">
                  <c:v>Советский</c:v>
                </c:pt>
                <c:pt idx="7">
                  <c:v>Черняховский</c:v>
                </c:pt>
                <c:pt idx="8">
                  <c:v>Гвардейский</c:v>
                </c:pt>
                <c:pt idx="9">
                  <c:v>Правдинский</c:v>
                </c:pt>
                <c:pt idx="10">
                  <c:v>Нестеровский</c:v>
                </c:pt>
                <c:pt idx="11">
                  <c:v>Озёрский</c:v>
                </c:pt>
                <c:pt idx="12">
                  <c:v>Гусевский</c:v>
                </c:pt>
                <c:pt idx="13">
                  <c:v>Пионерский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Полесский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в Microsoft PowerPoint]Лист4'!$D$2:$D$23</c:f>
              <c:numCache>
                <c:formatCode>General</c:formatCode>
                <c:ptCount val="22"/>
                <c:pt idx="0">
                  <c:v>2.6</c:v>
                </c:pt>
                <c:pt idx="1">
                  <c:v>3.1</c:v>
                </c:pt>
                <c:pt idx="2">
                  <c:v>2.7</c:v>
                </c:pt>
                <c:pt idx="3">
                  <c:v>3.2</c:v>
                </c:pt>
                <c:pt idx="4">
                  <c:v>2.5</c:v>
                </c:pt>
                <c:pt idx="5">
                  <c:v>3.1</c:v>
                </c:pt>
                <c:pt idx="6">
                  <c:v>3.1</c:v>
                </c:pt>
                <c:pt idx="7">
                  <c:v>3.1</c:v>
                </c:pt>
                <c:pt idx="8">
                  <c:v>2.5</c:v>
                </c:pt>
                <c:pt idx="9">
                  <c:v>3.1</c:v>
                </c:pt>
                <c:pt idx="10">
                  <c:v>3.1</c:v>
                </c:pt>
                <c:pt idx="11">
                  <c:v>3.2</c:v>
                </c:pt>
                <c:pt idx="12">
                  <c:v>3</c:v>
                </c:pt>
                <c:pt idx="13">
                  <c:v>3</c:v>
                </c:pt>
                <c:pt idx="14">
                  <c:v>2.8</c:v>
                </c:pt>
                <c:pt idx="15">
                  <c:v>3.2</c:v>
                </c:pt>
                <c:pt idx="16">
                  <c:v>2.7</c:v>
                </c:pt>
                <c:pt idx="17">
                  <c:v>2.5</c:v>
                </c:pt>
                <c:pt idx="18">
                  <c:v>2.7</c:v>
                </c:pt>
                <c:pt idx="19">
                  <c:v>2.8</c:v>
                </c:pt>
                <c:pt idx="20">
                  <c:v>2.7</c:v>
                </c:pt>
                <c:pt idx="21">
                  <c:v>2.7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5170048"/>
        <c:axId val="65188224"/>
      </c:lineChart>
      <c:catAx>
        <c:axId val="65170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65188224"/>
        <c:crosses val="autoZero"/>
        <c:auto val="1"/>
        <c:lblAlgn val="ctr"/>
        <c:lblOffset val="100"/>
        <c:noMultiLvlLbl val="0"/>
      </c:catAx>
      <c:valAx>
        <c:axId val="65188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170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100" b="1" i="0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4803910676584"/>
          <c:y val="7.9246750361070997E-2"/>
          <c:w val="0.89485196089323349"/>
          <c:h val="0.58132023792228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ln w="400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Багратионовский МР</c:v>
                </c:pt>
                <c:pt idx="1">
                  <c:v>Гвардейский МР</c:v>
                </c:pt>
                <c:pt idx="2">
                  <c:v>Гурьевский ГО</c:v>
                </c:pt>
                <c:pt idx="3">
                  <c:v>Гусевский МР</c:v>
                </c:pt>
                <c:pt idx="4">
                  <c:v>Мамоновский ГО</c:v>
                </c:pt>
                <c:pt idx="5">
                  <c:v>Озёрский ГО</c:v>
                </c:pt>
                <c:pt idx="6">
                  <c:v>Пионерский ГО</c:v>
                </c:pt>
                <c:pt idx="7">
                  <c:v>Светловский ГО</c:v>
                </c:pt>
                <c:pt idx="8">
                  <c:v>Светлогорский ГО</c:v>
                </c:pt>
                <c:pt idx="9">
                  <c:v>Славский ГО</c:v>
                </c:pt>
                <c:pt idx="10">
                  <c:v>Черняховский МР</c:v>
                </c:pt>
                <c:pt idx="11">
                  <c:v>Янтарный ГО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 w="400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Багратионовский МР</c:v>
                </c:pt>
                <c:pt idx="1">
                  <c:v>Гвардейский МР</c:v>
                </c:pt>
                <c:pt idx="2">
                  <c:v>Гурьевский ГО</c:v>
                </c:pt>
                <c:pt idx="3">
                  <c:v>Гусевский МР</c:v>
                </c:pt>
                <c:pt idx="4">
                  <c:v>Мамоновский ГО</c:v>
                </c:pt>
                <c:pt idx="5">
                  <c:v>Озёрский ГО</c:v>
                </c:pt>
                <c:pt idx="6">
                  <c:v>Пионерский ГО</c:v>
                </c:pt>
                <c:pt idx="7">
                  <c:v>Светловский ГО</c:v>
                </c:pt>
                <c:pt idx="8">
                  <c:v>Светлогорский ГО</c:v>
                </c:pt>
                <c:pt idx="9">
                  <c:v>Славский ГО</c:v>
                </c:pt>
                <c:pt idx="10">
                  <c:v>Черняховский МР</c:v>
                </c:pt>
                <c:pt idx="11">
                  <c:v>Янтарный ГО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/>
            </a:solidFill>
            <a:ln w="400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0">
                  <c:v>Багратионовский МР</c:v>
                </c:pt>
                <c:pt idx="1">
                  <c:v>Гвардейский МР</c:v>
                </c:pt>
                <c:pt idx="2">
                  <c:v>Гурьевский ГО</c:v>
                </c:pt>
                <c:pt idx="3">
                  <c:v>Гусевский МР</c:v>
                </c:pt>
                <c:pt idx="4">
                  <c:v>Мамоновский ГО</c:v>
                </c:pt>
                <c:pt idx="5">
                  <c:v>Озёрский ГО</c:v>
                </c:pt>
                <c:pt idx="6">
                  <c:v>Пионерский ГО</c:v>
                </c:pt>
                <c:pt idx="7">
                  <c:v>Светловский ГО</c:v>
                </c:pt>
                <c:pt idx="8">
                  <c:v>Светлогорский ГО</c:v>
                </c:pt>
                <c:pt idx="9">
                  <c:v>Славский ГО</c:v>
                </c:pt>
                <c:pt idx="10">
                  <c:v>Черняховский МР</c:v>
                </c:pt>
                <c:pt idx="11">
                  <c:v>Янтарный ГО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48000"/>
        <c:axId val="26049536"/>
      </c:barChart>
      <c:catAx>
        <c:axId val="26048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26049536"/>
        <c:crosses val="autoZero"/>
        <c:auto val="1"/>
        <c:lblAlgn val="ctr"/>
        <c:lblOffset val="100"/>
        <c:noMultiLvlLbl val="0"/>
      </c:catAx>
      <c:valAx>
        <c:axId val="2604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048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975150270659579"/>
          <c:y val="0"/>
          <c:w val="0.36225189538327196"/>
          <c:h val="0.10663751036209651"/>
        </c:manualLayout>
      </c:layout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Балтийский ГО</c:v>
                </c:pt>
                <c:pt idx="1">
                  <c:v>Зеленоградский МР</c:v>
                </c:pt>
                <c:pt idx="2">
                  <c:v>Калининград Город</c:v>
                </c:pt>
                <c:pt idx="3">
                  <c:v>Краснознаменский МР</c:v>
                </c:pt>
                <c:pt idx="4">
                  <c:v>Ладушкинский ГО</c:v>
                </c:pt>
                <c:pt idx="5">
                  <c:v>Неманский МР</c:v>
                </c:pt>
                <c:pt idx="6">
                  <c:v>Нестеровский МР</c:v>
                </c:pt>
                <c:pt idx="7">
                  <c:v>Полесский МР</c:v>
                </c:pt>
                <c:pt idx="8">
                  <c:v>Правдинский МР</c:v>
                </c:pt>
                <c:pt idx="9">
                  <c:v>Советский ГО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</c:v>
                </c:pt>
                <c:pt idx="1">
                  <c:v>100</c:v>
                </c:pt>
                <c:pt idx="2">
                  <c:v>65</c:v>
                </c:pt>
                <c:pt idx="3">
                  <c:v>88</c:v>
                </c:pt>
                <c:pt idx="4">
                  <c:v>100</c:v>
                </c:pt>
                <c:pt idx="5">
                  <c:v>50</c:v>
                </c:pt>
                <c:pt idx="6">
                  <c:v>83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Балтийский ГО</c:v>
                </c:pt>
                <c:pt idx="1">
                  <c:v>Зеленоградский МР</c:v>
                </c:pt>
                <c:pt idx="2">
                  <c:v>Калининград Город</c:v>
                </c:pt>
                <c:pt idx="3">
                  <c:v>Краснознаменский МР</c:v>
                </c:pt>
                <c:pt idx="4">
                  <c:v>Ладушкинский ГО</c:v>
                </c:pt>
                <c:pt idx="5">
                  <c:v>Неманский МР</c:v>
                </c:pt>
                <c:pt idx="6">
                  <c:v>Нестеровский МР</c:v>
                </c:pt>
                <c:pt idx="7">
                  <c:v>Полесский МР</c:v>
                </c:pt>
                <c:pt idx="8">
                  <c:v>Правдинский МР</c:v>
                </c:pt>
                <c:pt idx="9">
                  <c:v>Советский ГО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71</c:v>
                </c:pt>
                <c:pt idx="1">
                  <c:v>63</c:v>
                </c:pt>
                <c:pt idx="2">
                  <c:v>80</c:v>
                </c:pt>
                <c:pt idx="3">
                  <c:v>0</c:v>
                </c:pt>
                <c:pt idx="4">
                  <c:v>0</c:v>
                </c:pt>
                <c:pt idx="5">
                  <c:v>100</c:v>
                </c:pt>
                <c:pt idx="6">
                  <c:v>0</c:v>
                </c:pt>
                <c:pt idx="7">
                  <c:v>80</c:v>
                </c:pt>
                <c:pt idx="8">
                  <c:v>67</c:v>
                </c:pt>
                <c:pt idx="9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Балтийский ГО</c:v>
                </c:pt>
                <c:pt idx="1">
                  <c:v>Зеленоградский МР</c:v>
                </c:pt>
                <c:pt idx="2">
                  <c:v>Калининград Город</c:v>
                </c:pt>
                <c:pt idx="3">
                  <c:v>Краснознаменский МР</c:v>
                </c:pt>
                <c:pt idx="4">
                  <c:v>Ладушкинский ГО</c:v>
                </c:pt>
                <c:pt idx="5">
                  <c:v>Неманский МР</c:v>
                </c:pt>
                <c:pt idx="6">
                  <c:v>Нестеровский МР</c:v>
                </c:pt>
                <c:pt idx="7">
                  <c:v>Полесский МР</c:v>
                </c:pt>
                <c:pt idx="8">
                  <c:v>Правдинский МР</c:v>
                </c:pt>
                <c:pt idx="9">
                  <c:v>Советский ГО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86</c:v>
                </c:pt>
                <c:pt idx="1">
                  <c:v>100</c:v>
                </c:pt>
                <c:pt idx="2">
                  <c:v>98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83</c:v>
                </c:pt>
                <c:pt idx="7">
                  <c:v>100</c:v>
                </c:pt>
                <c:pt idx="8">
                  <c:v>100</c:v>
                </c:pt>
                <c:pt idx="9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297472"/>
        <c:axId val="28749824"/>
      </c:barChart>
      <c:catAx>
        <c:axId val="282974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3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28749824"/>
        <c:crosses val="autoZero"/>
        <c:auto val="1"/>
        <c:lblAlgn val="ctr"/>
        <c:lblOffset val="100"/>
        <c:noMultiLvlLbl val="0"/>
      </c:catAx>
      <c:valAx>
        <c:axId val="28749824"/>
        <c:scaling>
          <c:orientation val="minMax"/>
        </c:scaling>
        <c:delete val="0"/>
        <c:axPos val="l"/>
        <c:minorGridlines>
          <c:spPr>
            <a:ln>
              <a:solidFill>
                <a:schemeClr val="bg2"/>
              </a:solidFill>
            </a:ln>
          </c:spPr>
        </c:minorGridlines>
        <c:numFmt formatCode="General" sourceLinked="1"/>
        <c:majorTickMark val="out"/>
        <c:minorTickMark val="none"/>
        <c:tickLblPos val="nextTo"/>
        <c:crossAx val="2829747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626775265711216"/>
          <c:y val="0"/>
          <c:w val="0.39599523664037328"/>
          <c:h val="0.11418061435787855"/>
        </c:manualLayout>
      </c:layout>
      <c:overlay val="0"/>
      <c:txPr>
        <a:bodyPr/>
        <a:lstStyle/>
        <a:p>
          <a:pPr>
            <a:defRPr sz="1250" baseline="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65771092931523"/>
          <c:y val="2.4360873483193258E-2"/>
          <c:w val="0.86385495069602936"/>
          <c:h val="0.87180534362395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3.06</c:v>
                </c:pt>
                <c:pt idx="1">
                  <c:v>2.9499999999999997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3.2</c:v>
                </c:pt>
                <c:pt idx="1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3.2</c:v>
                </c:pt>
                <c:pt idx="1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15584"/>
        <c:axId val="74517120"/>
        <c:axId val="0"/>
      </c:bar3DChart>
      <c:catAx>
        <c:axId val="74515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74517120"/>
        <c:crosses val="autoZero"/>
        <c:auto val="1"/>
        <c:lblAlgn val="ctr"/>
        <c:lblOffset val="100"/>
        <c:noMultiLvlLbl val="0"/>
      </c:catAx>
      <c:valAx>
        <c:axId val="74517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515584"/>
        <c:crosses val="autoZero"/>
        <c:crossBetween val="between"/>
      </c:valAx>
    </c:plotArea>
    <c:legend>
      <c:legendPos val="l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758230452674944E-2"/>
          <c:y val="2.739548611111111E-2"/>
          <c:w val="0.92587565616797962"/>
          <c:h val="0.583754218222722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Багратионовский</c:v>
                </c:pt>
                <c:pt idx="1">
                  <c:v>Балтийский</c:v>
                </c:pt>
                <c:pt idx="2">
                  <c:v>Гвардейский</c:v>
                </c:pt>
                <c:pt idx="3">
                  <c:v>Гурьевский</c:v>
                </c:pt>
                <c:pt idx="4">
                  <c:v>Гусевский</c:v>
                </c:pt>
                <c:pt idx="5">
                  <c:v>Зеленоградский</c:v>
                </c:pt>
                <c:pt idx="6">
                  <c:v>Калининград</c:v>
                </c:pt>
                <c:pt idx="7">
                  <c:v>Краснознам.</c:v>
                </c:pt>
                <c:pt idx="8">
                  <c:v>Ладушкинский</c:v>
                </c:pt>
                <c:pt idx="9">
                  <c:v>Мамоновский</c:v>
                </c:pt>
                <c:pt idx="10">
                  <c:v>Неманский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3.3</c:v>
                </c:pt>
                <c:pt idx="1">
                  <c:v>0</c:v>
                </c:pt>
                <c:pt idx="2">
                  <c:v>3.3</c:v>
                </c:pt>
                <c:pt idx="3">
                  <c:v>2.9</c:v>
                </c:pt>
                <c:pt idx="4">
                  <c:v>2.9</c:v>
                </c:pt>
                <c:pt idx="5">
                  <c:v>0</c:v>
                </c:pt>
                <c:pt idx="6">
                  <c:v>3.2</c:v>
                </c:pt>
                <c:pt idx="7">
                  <c:v>3.4</c:v>
                </c:pt>
                <c:pt idx="8">
                  <c:v>2.2999999999999998</c:v>
                </c:pt>
                <c:pt idx="9">
                  <c:v>3.3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Багратионовский</c:v>
                </c:pt>
                <c:pt idx="1">
                  <c:v>Балтийский</c:v>
                </c:pt>
                <c:pt idx="2">
                  <c:v>Гвардейский</c:v>
                </c:pt>
                <c:pt idx="3">
                  <c:v>Гурьевский</c:v>
                </c:pt>
                <c:pt idx="4">
                  <c:v>Гусевский</c:v>
                </c:pt>
                <c:pt idx="5">
                  <c:v>Зеленоградский</c:v>
                </c:pt>
                <c:pt idx="6">
                  <c:v>Калининград</c:v>
                </c:pt>
                <c:pt idx="7">
                  <c:v>Краснознам.</c:v>
                </c:pt>
                <c:pt idx="8">
                  <c:v>Ладушкинский</c:v>
                </c:pt>
                <c:pt idx="9">
                  <c:v>Мамоновский</c:v>
                </c:pt>
                <c:pt idx="10">
                  <c:v>Неманский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3</c:v>
                </c:pt>
                <c:pt idx="1">
                  <c:v>3.1</c:v>
                </c:pt>
                <c:pt idx="2">
                  <c:v>3.1</c:v>
                </c:pt>
                <c:pt idx="3">
                  <c:v>3.1</c:v>
                </c:pt>
                <c:pt idx="4">
                  <c:v>2.9</c:v>
                </c:pt>
                <c:pt idx="5">
                  <c:v>0</c:v>
                </c:pt>
                <c:pt idx="6">
                  <c:v>3.2</c:v>
                </c:pt>
                <c:pt idx="7">
                  <c:v>0</c:v>
                </c:pt>
                <c:pt idx="8">
                  <c:v>0</c:v>
                </c:pt>
                <c:pt idx="9">
                  <c:v>3.2</c:v>
                </c:pt>
                <c:pt idx="10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Багратионовский</c:v>
                </c:pt>
                <c:pt idx="1">
                  <c:v>Балтийский</c:v>
                </c:pt>
                <c:pt idx="2">
                  <c:v>Гвардейский</c:v>
                </c:pt>
                <c:pt idx="3">
                  <c:v>Гурьевский</c:v>
                </c:pt>
                <c:pt idx="4">
                  <c:v>Гусевский</c:v>
                </c:pt>
                <c:pt idx="5">
                  <c:v>Зеленоградский</c:v>
                </c:pt>
                <c:pt idx="6">
                  <c:v>Калининград</c:v>
                </c:pt>
                <c:pt idx="7">
                  <c:v>Краснознам.</c:v>
                </c:pt>
                <c:pt idx="8">
                  <c:v>Ладушкинский</c:v>
                </c:pt>
                <c:pt idx="9">
                  <c:v>Мамоновский</c:v>
                </c:pt>
                <c:pt idx="10">
                  <c:v>Неманский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3.1</c:v>
                </c:pt>
                <c:pt idx="1">
                  <c:v>2.9</c:v>
                </c:pt>
                <c:pt idx="2">
                  <c:v>3</c:v>
                </c:pt>
                <c:pt idx="3">
                  <c:v>3.2</c:v>
                </c:pt>
                <c:pt idx="4">
                  <c:v>3</c:v>
                </c:pt>
                <c:pt idx="5">
                  <c:v>2.9</c:v>
                </c:pt>
                <c:pt idx="6">
                  <c:v>3.2</c:v>
                </c:pt>
                <c:pt idx="7">
                  <c:v>3.1</c:v>
                </c:pt>
                <c:pt idx="8">
                  <c:v>2.5</c:v>
                </c:pt>
                <c:pt idx="9">
                  <c:v>2.6</c:v>
                </c:pt>
                <c:pt idx="10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68064"/>
        <c:axId val="74569600"/>
        <c:axId val="0"/>
      </c:bar3DChart>
      <c:catAx>
        <c:axId val="74568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74569600"/>
        <c:crosses val="autoZero"/>
        <c:auto val="1"/>
        <c:lblAlgn val="ctr"/>
        <c:lblOffset val="100"/>
        <c:noMultiLvlLbl val="0"/>
      </c:catAx>
      <c:valAx>
        <c:axId val="7456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5680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50" b="1" i="0" baseline="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6913015385728E-2"/>
          <c:y val="0.24083623708378091"/>
          <c:w val="0.92374300087489103"/>
          <c:h val="0.35581614578513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Нестеровский </c:v>
                </c:pt>
                <c:pt idx="1">
                  <c:v>Озёрский</c:v>
                </c:pt>
                <c:pt idx="2">
                  <c:v>Пионерский</c:v>
                </c:pt>
                <c:pt idx="3">
                  <c:v>Полесский</c:v>
                </c:pt>
                <c:pt idx="4">
                  <c:v>Правдинский</c:v>
                </c:pt>
                <c:pt idx="5">
                  <c:v>Светловский</c:v>
                </c:pt>
                <c:pt idx="6">
                  <c:v>Светлогорский</c:v>
                </c:pt>
                <c:pt idx="7">
                  <c:v>Славский</c:v>
                </c:pt>
                <c:pt idx="8">
                  <c:v>Советский</c:v>
                </c:pt>
                <c:pt idx="9">
                  <c:v>Черняховский</c:v>
                </c:pt>
                <c:pt idx="10">
                  <c:v>Янтарный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2.9</c:v>
                </c:pt>
                <c:pt idx="1">
                  <c:v>3.4</c:v>
                </c:pt>
                <c:pt idx="2">
                  <c:v>3.1</c:v>
                </c:pt>
                <c:pt idx="3">
                  <c:v>3</c:v>
                </c:pt>
                <c:pt idx="4">
                  <c:v>3</c:v>
                </c:pt>
                <c:pt idx="5">
                  <c:v>3.4</c:v>
                </c:pt>
                <c:pt idx="6">
                  <c:v>3.1</c:v>
                </c:pt>
                <c:pt idx="7">
                  <c:v>2.8</c:v>
                </c:pt>
                <c:pt idx="8">
                  <c:v>3</c:v>
                </c:pt>
                <c:pt idx="9">
                  <c:v>3.3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Нестеровский </c:v>
                </c:pt>
                <c:pt idx="1">
                  <c:v>Озёрский</c:v>
                </c:pt>
                <c:pt idx="2">
                  <c:v>Пионерский</c:v>
                </c:pt>
                <c:pt idx="3">
                  <c:v>Полесский</c:v>
                </c:pt>
                <c:pt idx="4">
                  <c:v>Правдинский</c:v>
                </c:pt>
                <c:pt idx="5">
                  <c:v>Светловский</c:v>
                </c:pt>
                <c:pt idx="6">
                  <c:v>Светлогорский</c:v>
                </c:pt>
                <c:pt idx="7">
                  <c:v>Славский</c:v>
                </c:pt>
                <c:pt idx="8">
                  <c:v>Советский</c:v>
                </c:pt>
                <c:pt idx="9">
                  <c:v>Черняховский</c:v>
                </c:pt>
                <c:pt idx="10">
                  <c:v>Янтарный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3.3</c:v>
                </c:pt>
                <c:pt idx="2">
                  <c:v>2.6</c:v>
                </c:pt>
                <c:pt idx="3">
                  <c:v>3</c:v>
                </c:pt>
                <c:pt idx="4">
                  <c:v>3.2</c:v>
                </c:pt>
                <c:pt idx="5">
                  <c:v>3.3</c:v>
                </c:pt>
                <c:pt idx="6">
                  <c:v>2.8</c:v>
                </c:pt>
                <c:pt idx="7">
                  <c:v>3.2</c:v>
                </c:pt>
                <c:pt idx="8">
                  <c:v>3</c:v>
                </c:pt>
                <c:pt idx="9">
                  <c:v>3.2</c:v>
                </c:pt>
                <c:pt idx="10">
                  <c:v>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Нестеровский </c:v>
                </c:pt>
                <c:pt idx="1">
                  <c:v>Озёрский</c:v>
                </c:pt>
                <c:pt idx="2">
                  <c:v>Пионерский</c:v>
                </c:pt>
                <c:pt idx="3">
                  <c:v>Полесский</c:v>
                </c:pt>
                <c:pt idx="4">
                  <c:v>Правдинский</c:v>
                </c:pt>
                <c:pt idx="5">
                  <c:v>Светловский</c:v>
                </c:pt>
                <c:pt idx="6">
                  <c:v>Светлогорский</c:v>
                </c:pt>
                <c:pt idx="7">
                  <c:v>Славский</c:v>
                </c:pt>
                <c:pt idx="8">
                  <c:v>Советский</c:v>
                </c:pt>
                <c:pt idx="9">
                  <c:v>Черняховский</c:v>
                </c:pt>
                <c:pt idx="10">
                  <c:v>Янтарный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3.1</c:v>
                </c:pt>
                <c:pt idx="1">
                  <c:v>2.8</c:v>
                </c:pt>
                <c:pt idx="2">
                  <c:v>3</c:v>
                </c:pt>
                <c:pt idx="3">
                  <c:v>3</c:v>
                </c:pt>
                <c:pt idx="4">
                  <c:v>2.8</c:v>
                </c:pt>
                <c:pt idx="5">
                  <c:v>3.3</c:v>
                </c:pt>
                <c:pt idx="6">
                  <c:v>3</c:v>
                </c:pt>
                <c:pt idx="7">
                  <c:v>3.3</c:v>
                </c:pt>
                <c:pt idx="8">
                  <c:v>2.5</c:v>
                </c:pt>
                <c:pt idx="9">
                  <c:v>3.3</c:v>
                </c:pt>
                <c:pt idx="10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98272"/>
        <c:axId val="74599808"/>
        <c:axId val="0"/>
      </c:bar3DChart>
      <c:catAx>
        <c:axId val="74598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74599808"/>
        <c:crosses val="autoZero"/>
        <c:auto val="1"/>
        <c:lblAlgn val="ctr"/>
        <c:lblOffset val="100"/>
        <c:noMultiLvlLbl val="0"/>
      </c:catAx>
      <c:valAx>
        <c:axId val="74599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74598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 b="1" i="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248632157882162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Лист2!$A$2:$A$23</c:f>
              <c:strCache>
                <c:ptCount val="22"/>
                <c:pt idx="0">
                  <c:v>Краснознам.</c:v>
                </c:pt>
                <c:pt idx="1">
                  <c:v>Мамоновский</c:v>
                </c:pt>
                <c:pt idx="2">
                  <c:v>Светловский</c:v>
                </c:pt>
                <c:pt idx="3">
                  <c:v>Черняховский</c:v>
                </c:pt>
                <c:pt idx="4">
                  <c:v>Калининград</c:v>
                </c:pt>
                <c:pt idx="5">
                  <c:v>Неманский</c:v>
                </c:pt>
                <c:pt idx="6">
                  <c:v>Озёрский</c:v>
                </c:pt>
                <c:pt idx="7">
                  <c:v>Багратионовский</c:v>
                </c:pt>
                <c:pt idx="8">
                  <c:v>Гвардейский</c:v>
                </c:pt>
                <c:pt idx="9">
                  <c:v>Гурьевский</c:v>
                </c:pt>
                <c:pt idx="10">
                  <c:v>Славский</c:v>
                </c:pt>
                <c:pt idx="11">
                  <c:v>Балтийский</c:v>
                </c:pt>
                <c:pt idx="12">
                  <c:v>Нестеровский </c:v>
                </c:pt>
                <c:pt idx="13">
                  <c:v>Полесский</c:v>
                </c:pt>
                <c:pt idx="14">
                  <c:v>Правдинский</c:v>
                </c:pt>
                <c:pt idx="15">
                  <c:v>Светлогорский</c:v>
                </c:pt>
                <c:pt idx="16">
                  <c:v>Янтарный</c:v>
                </c:pt>
                <c:pt idx="17">
                  <c:v>Гусевский</c:v>
                </c:pt>
                <c:pt idx="18">
                  <c:v>Зеленоградский</c:v>
                </c:pt>
                <c:pt idx="19">
                  <c:v>Пионерский</c:v>
                </c:pt>
                <c:pt idx="20">
                  <c:v>Советский</c:v>
                </c:pt>
                <c:pt idx="21">
                  <c:v>Ладушкинский</c:v>
                </c:pt>
              </c:strCache>
            </c:strRef>
          </c:cat>
          <c:val>
            <c:numRef>
              <c:f>Лист2!$B$2:$B$23</c:f>
              <c:numCache>
                <c:formatCode>General</c:formatCode>
                <c:ptCount val="22"/>
                <c:pt idx="0">
                  <c:v>3.3</c:v>
                </c:pt>
                <c:pt idx="1">
                  <c:v>3.3</c:v>
                </c:pt>
                <c:pt idx="2">
                  <c:v>3.3</c:v>
                </c:pt>
                <c:pt idx="3">
                  <c:v>3.3</c:v>
                </c:pt>
                <c:pt idx="4">
                  <c:v>3.2</c:v>
                </c:pt>
                <c:pt idx="5">
                  <c:v>3.2</c:v>
                </c:pt>
                <c:pt idx="6">
                  <c:v>3.2</c:v>
                </c:pt>
                <c:pt idx="7">
                  <c:v>3.1</c:v>
                </c:pt>
                <c:pt idx="8">
                  <c:v>3.1</c:v>
                </c:pt>
                <c:pt idx="9">
                  <c:v>3.1</c:v>
                </c:pt>
                <c:pt idx="10">
                  <c:v>3.1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2.9</c:v>
                </c:pt>
                <c:pt idx="18">
                  <c:v>2.9</c:v>
                </c:pt>
                <c:pt idx="19">
                  <c:v>2.9</c:v>
                </c:pt>
                <c:pt idx="20">
                  <c:v>2.8</c:v>
                </c:pt>
                <c:pt idx="21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859328"/>
        <c:axId val="61860864"/>
      </c:barChart>
      <c:catAx>
        <c:axId val="6185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61860864"/>
        <c:crosses val="autoZero"/>
        <c:auto val="1"/>
        <c:lblAlgn val="ctr"/>
        <c:lblOffset val="100"/>
        <c:noMultiLvlLbl val="0"/>
      </c:catAx>
      <c:valAx>
        <c:axId val="6186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859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25975649696894"/>
          <c:y val="0"/>
          <c:w val="0.85215653141596048"/>
          <c:h val="0.62116306474309835"/>
        </c:manualLayout>
      </c:layout>
      <c:lineChart>
        <c:grouping val="stacked"/>
        <c:varyColors val="0"/>
        <c:ser>
          <c:idx val="0"/>
          <c:order val="0"/>
          <c:tx>
            <c:v>2012</c:v>
          </c:tx>
          <c:marker>
            <c:symbol val="none"/>
          </c:marker>
          <c:dLbls>
            <c:txPr>
              <a:bodyPr/>
              <a:lstStyle/>
              <a:p>
                <a:pPr>
                  <a:defRPr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Лист2!$A$2:$A$23</c:f>
              <c:strCache>
                <c:ptCount val="22"/>
                <c:pt idx="0">
                  <c:v>Мамоновскии</c:v>
                </c:pt>
                <c:pt idx="1">
                  <c:v>Светловскии</c:v>
                </c:pt>
                <c:pt idx="2">
                  <c:v>Гвардеискии</c:v>
                </c:pt>
                <c:pt idx="3">
                  <c:v>Калининград</c:v>
                </c:pt>
                <c:pt idx="4">
                  <c:v>Озерскии</c:v>
                </c:pt>
                <c:pt idx="5">
                  <c:v>Багратионовскии</c:v>
                </c:pt>
                <c:pt idx="6">
                  <c:v>Светлогорск.</c:v>
                </c:pt>
                <c:pt idx="7">
                  <c:v>Черн_ховскии</c:v>
                </c:pt>
                <c:pt idx="8">
                  <c:v>Пионерскии</c:v>
                </c:pt>
                <c:pt idx="9">
                  <c:v>Правдинскии</c:v>
                </c:pt>
                <c:pt idx="10">
                  <c:v>Краснознам.</c:v>
                </c:pt>
                <c:pt idx="11">
                  <c:v>Гусевскии</c:v>
                </c:pt>
                <c:pt idx="12">
                  <c:v>Советскии</c:v>
                </c:pt>
                <c:pt idx="13">
                  <c:v>Гурьевскии</c:v>
                </c:pt>
                <c:pt idx="14">
                  <c:v>Полесскии</c:v>
                </c:pt>
                <c:pt idx="15">
                  <c:v>Славскии</c:v>
                </c:pt>
                <c:pt idx="16">
                  <c:v>Нестеровски </c:v>
                </c:pt>
                <c:pt idx="17">
                  <c:v>Ладушкинскии</c:v>
                </c:pt>
                <c:pt idx="18">
                  <c:v>Балтиискии</c:v>
                </c:pt>
                <c:pt idx="19">
                  <c:v>Зеленоградскии</c:v>
                </c:pt>
                <c:pt idx="20">
                  <c:v>Неманскии</c:v>
                </c:pt>
                <c:pt idx="21">
                  <c:v>_нтарныи</c:v>
                </c:pt>
              </c:strCache>
            </c:strRef>
          </c:cat>
          <c:val>
            <c:numRef>
              <c:f>Лист2!$B$2:$B$23</c:f>
              <c:numCache>
                <c:formatCode>General</c:formatCode>
                <c:ptCount val="22"/>
                <c:pt idx="0">
                  <c:v>3.6</c:v>
                </c:pt>
                <c:pt idx="1">
                  <c:v>3.6</c:v>
                </c:pt>
                <c:pt idx="2">
                  <c:v>3.2</c:v>
                </c:pt>
                <c:pt idx="3">
                  <c:v>3.2</c:v>
                </c:pt>
                <c:pt idx="4">
                  <c:v>3.2</c:v>
                </c:pt>
                <c:pt idx="5">
                  <c:v>3.1</c:v>
                </c:pt>
                <c:pt idx="6">
                  <c:v>3.1</c:v>
                </c:pt>
                <c:pt idx="7">
                  <c:v>3</c:v>
                </c:pt>
                <c:pt idx="8">
                  <c:v>2.9</c:v>
                </c:pt>
                <c:pt idx="9">
                  <c:v>2.9</c:v>
                </c:pt>
                <c:pt idx="10">
                  <c:v>2.7</c:v>
                </c:pt>
                <c:pt idx="11">
                  <c:v>2.6</c:v>
                </c:pt>
                <c:pt idx="12">
                  <c:v>2.6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2.2999999999999998</c:v>
                </c:pt>
                <c:pt idx="17">
                  <c:v>2.1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v>2013</c:v>
          </c:tx>
          <c:marker>
            <c:symbol val="none"/>
          </c:marker>
          <c:dLbls>
            <c:txPr>
              <a:bodyPr/>
              <a:lstStyle/>
              <a:p>
                <a:pPr>
                  <a:defRPr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Лист2!$A$2:$A$23</c:f>
              <c:strCache>
                <c:ptCount val="22"/>
                <c:pt idx="0">
                  <c:v>Мамоновскии</c:v>
                </c:pt>
                <c:pt idx="1">
                  <c:v>Светловскии</c:v>
                </c:pt>
                <c:pt idx="2">
                  <c:v>Гвардеискии</c:v>
                </c:pt>
                <c:pt idx="3">
                  <c:v>Калининград</c:v>
                </c:pt>
                <c:pt idx="4">
                  <c:v>Озерскии</c:v>
                </c:pt>
                <c:pt idx="5">
                  <c:v>Багратионовскии</c:v>
                </c:pt>
                <c:pt idx="6">
                  <c:v>Светлогорск.</c:v>
                </c:pt>
                <c:pt idx="7">
                  <c:v>Черн_ховскии</c:v>
                </c:pt>
                <c:pt idx="8">
                  <c:v>Пионерскии</c:v>
                </c:pt>
                <c:pt idx="9">
                  <c:v>Правдинскии</c:v>
                </c:pt>
                <c:pt idx="10">
                  <c:v>Краснознам.</c:v>
                </c:pt>
                <c:pt idx="11">
                  <c:v>Гусевскии</c:v>
                </c:pt>
                <c:pt idx="12">
                  <c:v>Советскии</c:v>
                </c:pt>
                <c:pt idx="13">
                  <c:v>Гурьевскии</c:v>
                </c:pt>
                <c:pt idx="14">
                  <c:v>Полесскии</c:v>
                </c:pt>
                <c:pt idx="15">
                  <c:v>Славскии</c:v>
                </c:pt>
                <c:pt idx="16">
                  <c:v>Нестеровски </c:v>
                </c:pt>
                <c:pt idx="17">
                  <c:v>Ладушкинскии</c:v>
                </c:pt>
                <c:pt idx="18">
                  <c:v>Балтиискии</c:v>
                </c:pt>
                <c:pt idx="19">
                  <c:v>Зеленоградскии</c:v>
                </c:pt>
                <c:pt idx="20">
                  <c:v>Неманскии</c:v>
                </c:pt>
                <c:pt idx="21">
                  <c:v>_нтарныи</c:v>
                </c:pt>
              </c:strCache>
            </c:strRef>
          </c:cat>
          <c:val>
            <c:numRef>
              <c:f>Лист2!$C$2:$C$23</c:f>
              <c:numCache>
                <c:formatCode>General</c:formatCode>
                <c:ptCount val="22"/>
                <c:pt idx="0">
                  <c:v>3.4</c:v>
                </c:pt>
                <c:pt idx="1">
                  <c:v>3.4</c:v>
                </c:pt>
                <c:pt idx="2">
                  <c:v>2.9</c:v>
                </c:pt>
                <c:pt idx="3">
                  <c:v>3.2</c:v>
                </c:pt>
                <c:pt idx="4">
                  <c:v>3.2</c:v>
                </c:pt>
                <c:pt idx="5">
                  <c:v>3</c:v>
                </c:pt>
                <c:pt idx="6">
                  <c:v>2.9</c:v>
                </c:pt>
                <c:pt idx="7">
                  <c:v>2.9</c:v>
                </c:pt>
                <c:pt idx="8">
                  <c:v>2.8</c:v>
                </c:pt>
                <c:pt idx="9">
                  <c:v>3.2</c:v>
                </c:pt>
                <c:pt idx="10">
                  <c:v>0</c:v>
                </c:pt>
                <c:pt idx="11">
                  <c:v>2.8</c:v>
                </c:pt>
                <c:pt idx="12">
                  <c:v>2.8</c:v>
                </c:pt>
                <c:pt idx="13">
                  <c:v>3</c:v>
                </c:pt>
                <c:pt idx="14">
                  <c:v>2.8</c:v>
                </c:pt>
                <c:pt idx="15">
                  <c:v>3.2</c:v>
                </c:pt>
                <c:pt idx="16">
                  <c:v>0</c:v>
                </c:pt>
                <c:pt idx="17">
                  <c:v>0</c:v>
                </c:pt>
                <c:pt idx="18">
                  <c:v>3</c:v>
                </c:pt>
                <c:pt idx="19">
                  <c:v>0</c:v>
                </c:pt>
                <c:pt idx="20">
                  <c:v>3.2</c:v>
                </c:pt>
                <c:pt idx="21">
                  <c:v>2.7</c:v>
                </c:pt>
              </c:numCache>
            </c:numRef>
          </c:val>
          <c:smooth val="0"/>
        </c:ser>
        <c:ser>
          <c:idx val="2"/>
          <c:order val="2"/>
          <c:tx>
            <c:v>2014</c:v>
          </c:tx>
          <c:marker>
            <c:symbol val="none"/>
          </c:marker>
          <c:dLbls>
            <c:txPr>
              <a:bodyPr/>
              <a:lstStyle/>
              <a:p>
                <a:pPr>
                  <a:defRPr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Лист2!$A$2:$A$23</c:f>
              <c:strCache>
                <c:ptCount val="22"/>
                <c:pt idx="0">
                  <c:v>Мамоновскии</c:v>
                </c:pt>
                <c:pt idx="1">
                  <c:v>Светловскии</c:v>
                </c:pt>
                <c:pt idx="2">
                  <c:v>Гвардеискии</c:v>
                </c:pt>
                <c:pt idx="3">
                  <c:v>Калининград</c:v>
                </c:pt>
                <c:pt idx="4">
                  <c:v>Озерскии</c:v>
                </c:pt>
                <c:pt idx="5">
                  <c:v>Багратионовскии</c:v>
                </c:pt>
                <c:pt idx="6">
                  <c:v>Светлогорск.</c:v>
                </c:pt>
                <c:pt idx="7">
                  <c:v>Черн_ховскии</c:v>
                </c:pt>
                <c:pt idx="8">
                  <c:v>Пионерскии</c:v>
                </c:pt>
                <c:pt idx="9">
                  <c:v>Правдинскии</c:v>
                </c:pt>
                <c:pt idx="10">
                  <c:v>Краснознам.</c:v>
                </c:pt>
                <c:pt idx="11">
                  <c:v>Гусевскии</c:v>
                </c:pt>
                <c:pt idx="12">
                  <c:v>Советскии</c:v>
                </c:pt>
                <c:pt idx="13">
                  <c:v>Гурьевскии</c:v>
                </c:pt>
                <c:pt idx="14">
                  <c:v>Полесскии</c:v>
                </c:pt>
                <c:pt idx="15">
                  <c:v>Славскии</c:v>
                </c:pt>
                <c:pt idx="16">
                  <c:v>Нестеровски </c:v>
                </c:pt>
                <c:pt idx="17">
                  <c:v>Ладушкинскии</c:v>
                </c:pt>
                <c:pt idx="18">
                  <c:v>Балтиискии</c:v>
                </c:pt>
                <c:pt idx="19">
                  <c:v>Зеленоградскии</c:v>
                </c:pt>
                <c:pt idx="20">
                  <c:v>Неманскии</c:v>
                </c:pt>
                <c:pt idx="21">
                  <c:v>_нтарныи</c:v>
                </c:pt>
              </c:strCache>
            </c:strRef>
          </c:cat>
          <c:val>
            <c:numRef>
              <c:f>Лист2!$D$2:$D$23</c:f>
              <c:numCache>
                <c:formatCode>General</c:formatCode>
                <c:ptCount val="22"/>
                <c:pt idx="0">
                  <c:v>3.1</c:v>
                </c:pt>
                <c:pt idx="1">
                  <c:v>3.1</c:v>
                </c:pt>
                <c:pt idx="2">
                  <c:v>2.9</c:v>
                </c:pt>
                <c:pt idx="3">
                  <c:v>2.9</c:v>
                </c:pt>
                <c:pt idx="4">
                  <c:v>3</c:v>
                </c:pt>
                <c:pt idx="5">
                  <c:v>2.9</c:v>
                </c:pt>
                <c:pt idx="6">
                  <c:v>2.2999999999999998</c:v>
                </c:pt>
                <c:pt idx="7">
                  <c:v>3</c:v>
                </c:pt>
                <c:pt idx="8">
                  <c:v>2.7</c:v>
                </c:pt>
                <c:pt idx="9">
                  <c:v>2.6</c:v>
                </c:pt>
                <c:pt idx="10">
                  <c:v>2.5</c:v>
                </c:pt>
                <c:pt idx="11">
                  <c:v>2.7</c:v>
                </c:pt>
                <c:pt idx="12">
                  <c:v>2.6</c:v>
                </c:pt>
                <c:pt idx="13">
                  <c:v>2.7</c:v>
                </c:pt>
                <c:pt idx="14">
                  <c:v>2.2999999999999998</c:v>
                </c:pt>
                <c:pt idx="15">
                  <c:v>3.1</c:v>
                </c:pt>
                <c:pt idx="16">
                  <c:v>2.7</c:v>
                </c:pt>
                <c:pt idx="17">
                  <c:v>2.2000000000000002</c:v>
                </c:pt>
                <c:pt idx="18">
                  <c:v>2.5</c:v>
                </c:pt>
                <c:pt idx="19">
                  <c:v>2.6</c:v>
                </c:pt>
                <c:pt idx="20">
                  <c:v>2.6</c:v>
                </c:pt>
                <c:pt idx="21">
                  <c:v>2.9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26816"/>
        <c:axId val="27428352"/>
      </c:lineChart>
      <c:catAx>
        <c:axId val="27426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27428352"/>
        <c:crosses val="autoZero"/>
        <c:auto val="1"/>
        <c:lblAlgn val="ctr"/>
        <c:lblOffset val="100"/>
        <c:noMultiLvlLbl val="0"/>
      </c:catAx>
      <c:valAx>
        <c:axId val="274283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26816"/>
        <c:crosses val="autoZero"/>
        <c:crossBetween val="between"/>
        <c:majorUnit val="2"/>
      </c:valAx>
    </c:plotArea>
    <c:legend>
      <c:legendPos val="l"/>
      <c:layout>
        <c:manualLayout>
          <c:xMode val="edge"/>
          <c:yMode val="edge"/>
          <c:x val="0"/>
          <c:y val="7.8973733715344802E-2"/>
          <c:w val="0.12389578384770845"/>
          <c:h val="0.40961985718698568"/>
        </c:manualLayout>
      </c:layout>
      <c:overlay val="0"/>
      <c:spPr>
        <a:ln cmpd="sng"/>
      </c:spPr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890123319631253E-2"/>
          <c:y val="1.660148030690194E-2"/>
          <c:w val="0.8913565159426724"/>
          <c:h val="0.68112149996801752"/>
        </c:manualLayout>
      </c:layout>
      <c:lineChart>
        <c:grouping val="stacked"/>
        <c:varyColors val="0"/>
        <c:ser>
          <c:idx val="0"/>
          <c:order val="0"/>
          <c:tx>
            <c:strRef>
              <c:f>'[Диаграмма 3 в Microsoft PowerPoint]Лист3'!$B$1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PowerPoint]Лист3'!$A$2:$A$23</c:f>
              <c:strCache>
                <c:ptCount val="22"/>
                <c:pt idx="0">
                  <c:v>Краснознаменский</c:v>
                </c:pt>
                <c:pt idx="1">
                  <c:v>Светловский</c:v>
                </c:pt>
                <c:pt idx="2">
                  <c:v>Мамоновский</c:v>
                </c:pt>
                <c:pt idx="3">
                  <c:v>Озёрский</c:v>
                </c:pt>
                <c:pt idx="4">
                  <c:v>Пионерский</c:v>
                </c:pt>
                <c:pt idx="5">
                  <c:v>Гвардейский</c:v>
                </c:pt>
                <c:pt idx="6">
                  <c:v>Багратионовский</c:v>
                </c:pt>
                <c:pt idx="7">
                  <c:v>Полесский</c:v>
                </c:pt>
                <c:pt idx="8">
                  <c:v>Черняховский</c:v>
                </c:pt>
                <c:pt idx="9">
                  <c:v>Калининград</c:v>
                </c:pt>
                <c:pt idx="10">
                  <c:v>Советский</c:v>
                </c:pt>
                <c:pt idx="11">
                  <c:v>Нестеровский </c:v>
                </c:pt>
                <c:pt idx="12">
                  <c:v>Правдинский</c:v>
                </c:pt>
                <c:pt idx="13">
                  <c:v>Светлогорский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Гусевский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PowerPoint]Лист3'!$B$2:$B$23</c:f>
              <c:numCache>
                <c:formatCode>General</c:formatCode>
                <c:ptCount val="22"/>
                <c:pt idx="0">
                  <c:v>3.5</c:v>
                </c:pt>
                <c:pt idx="1">
                  <c:v>3.5</c:v>
                </c:pt>
                <c:pt idx="2">
                  <c:v>3.4</c:v>
                </c:pt>
                <c:pt idx="3">
                  <c:v>3.4</c:v>
                </c:pt>
                <c:pt idx="4">
                  <c:v>3.3</c:v>
                </c:pt>
                <c:pt idx="5">
                  <c:v>3.2</c:v>
                </c:pt>
                <c:pt idx="6">
                  <c:v>3.1</c:v>
                </c:pt>
                <c:pt idx="7">
                  <c:v>3.1</c:v>
                </c:pt>
                <c:pt idx="8">
                  <c:v>3.1</c:v>
                </c:pt>
                <c:pt idx="9">
                  <c:v>3</c:v>
                </c:pt>
                <c:pt idx="10">
                  <c:v>3</c:v>
                </c:pt>
                <c:pt idx="11">
                  <c:v>2.8</c:v>
                </c:pt>
                <c:pt idx="12">
                  <c:v>2.7</c:v>
                </c:pt>
                <c:pt idx="13">
                  <c:v>2.7</c:v>
                </c:pt>
                <c:pt idx="14">
                  <c:v>2.6</c:v>
                </c:pt>
                <c:pt idx="15">
                  <c:v>2.6</c:v>
                </c:pt>
                <c:pt idx="16">
                  <c:v>2.5</c:v>
                </c:pt>
                <c:pt idx="17">
                  <c:v>1.8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'[Диаграмма 3 в Microsoft PowerPoint]Лист3'!$C$1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PowerPoint]Лист3'!$A$2:$A$23</c:f>
              <c:strCache>
                <c:ptCount val="22"/>
                <c:pt idx="0">
                  <c:v>Краснознаменский</c:v>
                </c:pt>
                <c:pt idx="1">
                  <c:v>Светловский</c:v>
                </c:pt>
                <c:pt idx="2">
                  <c:v>Мамоновский</c:v>
                </c:pt>
                <c:pt idx="3">
                  <c:v>Озёрский</c:v>
                </c:pt>
                <c:pt idx="4">
                  <c:v>Пионерский</c:v>
                </c:pt>
                <c:pt idx="5">
                  <c:v>Гвардейский</c:v>
                </c:pt>
                <c:pt idx="6">
                  <c:v>Багратионовский</c:v>
                </c:pt>
                <c:pt idx="7">
                  <c:v>Полесский</c:v>
                </c:pt>
                <c:pt idx="8">
                  <c:v>Черняховский</c:v>
                </c:pt>
                <c:pt idx="9">
                  <c:v>Калининград</c:v>
                </c:pt>
                <c:pt idx="10">
                  <c:v>Советский</c:v>
                </c:pt>
                <c:pt idx="11">
                  <c:v>Нестеровский </c:v>
                </c:pt>
                <c:pt idx="12">
                  <c:v>Правдинский</c:v>
                </c:pt>
                <c:pt idx="13">
                  <c:v>Светлогорский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Гусевский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PowerPoint]Лист3'!$C$2:$C$23</c:f>
              <c:numCache>
                <c:formatCode>General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3.3</c:v>
                </c:pt>
                <c:pt idx="3">
                  <c:v>3.3</c:v>
                </c:pt>
                <c:pt idx="4">
                  <c:v>3.3</c:v>
                </c:pt>
                <c:pt idx="5">
                  <c:v>3.5</c:v>
                </c:pt>
                <c:pt idx="6">
                  <c:v>3</c:v>
                </c:pt>
                <c:pt idx="7">
                  <c:v>3.1</c:v>
                </c:pt>
                <c:pt idx="8">
                  <c:v>3.4</c:v>
                </c:pt>
                <c:pt idx="9">
                  <c:v>3.3</c:v>
                </c:pt>
                <c:pt idx="10">
                  <c:v>3</c:v>
                </c:pt>
                <c:pt idx="11">
                  <c:v>0</c:v>
                </c:pt>
                <c:pt idx="12">
                  <c:v>3.3</c:v>
                </c:pt>
                <c:pt idx="13">
                  <c:v>2.5</c:v>
                </c:pt>
                <c:pt idx="14">
                  <c:v>3.5</c:v>
                </c:pt>
                <c:pt idx="15">
                  <c:v>3.3</c:v>
                </c:pt>
                <c:pt idx="16">
                  <c:v>3.1</c:v>
                </c:pt>
                <c:pt idx="17">
                  <c:v>0</c:v>
                </c:pt>
                <c:pt idx="18">
                  <c:v>3.4</c:v>
                </c:pt>
                <c:pt idx="19">
                  <c:v>0</c:v>
                </c:pt>
                <c:pt idx="20">
                  <c:v>3.5</c:v>
                </c:pt>
                <c:pt idx="21">
                  <c:v>3.1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'[Диаграмма 3 в Microsoft PowerPoint]Лист3'!$D$1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9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3 в Microsoft PowerPoint]Лист3'!$A$2:$A$23</c:f>
              <c:strCache>
                <c:ptCount val="22"/>
                <c:pt idx="0">
                  <c:v>Краснознаменский</c:v>
                </c:pt>
                <c:pt idx="1">
                  <c:v>Светловский</c:v>
                </c:pt>
                <c:pt idx="2">
                  <c:v>Мамоновский</c:v>
                </c:pt>
                <c:pt idx="3">
                  <c:v>Озёрский</c:v>
                </c:pt>
                <c:pt idx="4">
                  <c:v>Пионерский</c:v>
                </c:pt>
                <c:pt idx="5">
                  <c:v>Гвардейский</c:v>
                </c:pt>
                <c:pt idx="6">
                  <c:v>Багратионовский</c:v>
                </c:pt>
                <c:pt idx="7">
                  <c:v>Полесский</c:v>
                </c:pt>
                <c:pt idx="8">
                  <c:v>Черняховский</c:v>
                </c:pt>
                <c:pt idx="9">
                  <c:v>Калининград</c:v>
                </c:pt>
                <c:pt idx="10">
                  <c:v>Советский</c:v>
                </c:pt>
                <c:pt idx="11">
                  <c:v>Нестеровский </c:v>
                </c:pt>
                <c:pt idx="12">
                  <c:v>Правдинский</c:v>
                </c:pt>
                <c:pt idx="13">
                  <c:v>Светлогорский</c:v>
                </c:pt>
                <c:pt idx="14">
                  <c:v>Гурьевский</c:v>
                </c:pt>
                <c:pt idx="15">
                  <c:v>Славский</c:v>
                </c:pt>
                <c:pt idx="16">
                  <c:v>Гусевский</c:v>
                </c:pt>
                <c:pt idx="17">
                  <c:v>Ладушкинский</c:v>
                </c:pt>
                <c:pt idx="18">
                  <c:v>Балтийский</c:v>
                </c:pt>
                <c:pt idx="19">
                  <c:v>Зеленоградский</c:v>
                </c:pt>
                <c:pt idx="20">
                  <c:v>Неманский</c:v>
                </c:pt>
                <c:pt idx="21">
                  <c:v>Янтарный</c:v>
                </c:pt>
              </c:strCache>
            </c:strRef>
          </c:cat>
          <c:val>
            <c:numRef>
              <c:f>'[Диаграмма 3 в Microsoft PowerPoint]Лист3'!$D$2:$D$23</c:f>
              <c:numCache>
                <c:formatCode>General</c:formatCode>
                <c:ptCount val="22"/>
                <c:pt idx="0">
                  <c:v>3.9</c:v>
                </c:pt>
                <c:pt idx="1">
                  <c:v>3.3</c:v>
                </c:pt>
                <c:pt idx="2">
                  <c:v>1.6</c:v>
                </c:pt>
                <c:pt idx="3">
                  <c:v>1.9000000000000001</c:v>
                </c:pt>
                <c:pt idx="4">
                  <c:v>3.2</c:v>
                </c:pt>
                <c:pt idx="5">
                  <c:v>3.4</c:v>
                </c:pt>
                <c:pt idx="6">
                  <c:v>3.5</c:v>
                </c:pt>
                <c:pt idx="7">
                  <c:v>3.7</c:v>
                </c:pt>
                <c:pt idx="8">
                  <c:v>3.7</c:v>
                </c:pt>
                <c:pt idx="9">
                  <c:v>3.4</c:v>
                </c:pt>
                <c:pt idx="10">
                  <c:v>1.9000000000000001</c:v>
                </c:pt>
                <c:pt idx="11">
                  <c:v>3.5</c:v>
                </c:pt>
                <c:pt idx="12">
                  <c:v>1.5</c:v>
                </c:pt>
                <c:pt idx="13">
                  <c:v>3</c:v>
                </c:pt>
                <c:pt idx="14">
                  <c:v>3.6</c:v>
                </c:pt>
                <c:pt idx="15">
                  <c:v>3.4</c:v>
                </c:pt>
                <c:pt idx="16">
                  <c:v>3.1</c:v>
                </c:pt>
                <c:pt idx="17">
                  <c:v>2.5</c:v>
                </c:pt>
                <c:pt idx="18">
                  <c:v>3</c:v>
                </c:pt>
                <c:pt idx="19">
                  <c:v>3.2</c:v>
                </c:pt>
                <c:pt idx="20">
                  <c:v>3.4</c:v>
                </c:pt>
                <c:pt idx="21">
                  <c:v>3.5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37632"/>
        <c:axId val="24051712"/>
      </c:lineChart>
      <c:catAx>
        <c:axId val="24037632"/>
        <c:scaling>
          <c:orientation val="minMax"/>
        </c:scaling>
        <c:delete val="0"/>
        <c:axPos val="b"/>
        <c:minorGridlines/>
        <c:majorTickMark val="none"/>
        <c:minorTickMark val="none"/>
        <c:tickLblPos val="nextTo"/>
        <c:crossAx val="24051712"/>
        <c:crosses val="autoZero"/>
        <c:auto val="1"/>
        <c:lblAlgn val="ctr"/>
        <c:lblOffset val="100"/>
        <c:noMultiLvlLbl val="0"/>
      </c:catAx>
      <c:valAx>
        <c:axId val="24051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03763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1" i="0" baseline="0">
                <a:solidFill>
                  <a:schemeClr val="tx1"/>
                </a:solidFill>
              </a:defRPr>
            </a:pPr>
            <a:endParaRPr lang="ru-RU"/>
          </a:p>
        </c:txPr>
      </c:dTable>
    </c:plotArea>
    <c:plotVisOnly val="1"/>
    <c:dispBlanksAs val="zero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2-10T01:55:51.656" idx="1">
    <p:pos x="10" y="10"/>
    <p:text/>
  </p:cm>
  <p:cm authorId="0" dt="2014-12-10T01:55:54.156" idx="2">
    <p:pos x="146" y="146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E9652-8A97-4685-8196-39D49419789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116D4F-234F-4538-82D1-5A6DDCB43AF1}" type="pres">
      <dgm:prSet presAssocID="{037E9652-8A97-4685-8196-39D49419789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960E848-0153-4D57-9F84-F4F5841A7691}" type="presOf" srcId="{037E9652-8A97-4685-8196-39D49419789A}" destId="{A4116D4F-234F-4538-82D1-5A6DDCB43AF1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8BB93-1DEF-49E9-B8FF-BECDB96C442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727B-9F9A-49A9-BFA9-A094E93F62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037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высокий индекс 2012 года 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 район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3,6 балла) опустился в 2013 году до 3,2 балла 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 вновь вырос в 2014 году до 3,6 балла 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Светлогорский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Наблюдается незначительное колебание индекса данного теста, но зачастую в сторону снижения. К примеру, изменения индекса в течение трёх лет: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(3,4-3,1-3,2),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(3,4-2,6-2,7),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Гвардейский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(3,3-2,9-2,8),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(3,0-2,2-2,8),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 – 3,0 – 3,6),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Балтийский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(0 – 3,1 – 3,1),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(3,2 – 3,1 – 3,2),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 (3,0 – 2,8 – 3,0).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низкий индекс в 2012, 2013 годах – 2,2 балла 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2012г.,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2013 г.).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г. также среди аутсайдеров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 район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(2,4 балла); а также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Багратионовский район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Янтарный городской округ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(2,7 балла). Далее с индексом 2,8 -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Гвардейский, Пионерский, Ладушкинский районы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  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См. табл. 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Самые высокие показатели на протяжении трёх лет показывает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 городской округ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(4,0 – 3,7 – 3,2). В верхней части рейтинга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Озёрский район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(3,7 – 3,3 – 3,2),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(3,7 – 3,5 – 3,2). Выросли показатели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Славском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(2,8 – 3,0 – 3,2).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индекса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Багратионовском районе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(3,4 – 2,9 – 3,0). Резкое падение среднего балла наблюдается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Краснознаменском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(3,2 – 0 – 2,6),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 (3,1 – 2,7 – 2,2).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Скачки индекса наблюдаются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Пионерском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(3,1 – 3,2 – 2,8),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Правдинском районе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(2,7 – 3,1 – 2,7).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Стабильно низкие результаты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Ладушкинском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(2,3 –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– 1,8).                   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См. табл.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2014 году также наметилось снижение индексов по тесту у мальчиков.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Высоту планки задаёт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 (3,9 – 0 – 3,7).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район, показавший наивысший результат в 2013 году (4,0 балла), в 2014-м опустился на 14 позиций до 3,3 балла.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городской округ, второй по рейтингу 2012 года, в 2013 г. опустился в середину списка и замкнул рейтинг 2014-го года с индексом 1,7 балла. В основном муниципалитеты показали стабильные, но низкие результаты тестирования.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мальчиков показатели развития силы (подтягивание на перекладине) свидетельствует о его низком уровне развития данного качества. Средний уровень развития данного качества снизился с 2,6 балла в 2012 году до 2,4 балла в 2013 г. и достиг максимального уровня в 2,6 балла в 2014 году.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2012 году низкий уровень физической подготовленности показали мальчики (юноши)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(2,0 балла) городских округов,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(2,2)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(2,3)  районов. В 2013 году на прежнем уровне остался индекс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Мамоновского, Пионерского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ГО, к ним «присоединился»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(2,0 балла).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 также остался в категории «низкого уровня подготовки», ненамного улучшив показатель до 2,3 балла. В 2014 году стабильные 2,0 балла показал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Пионерский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увеличил результаты на 0,1 балла.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МР с 3 места верхнего раздела рейтинга 2012 года (2,9 балла), прибавив 0,1 балла, занял верхнюю строчку таблицы 2013 года (3,0 балла – высший индекс теста). Однако в 2014 году район резко снизил показатель до 2,1 балла и переместился в конец рейтинговой таблицы, обогнав на 0,1 балла замыкающего список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Пионерский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Стабильно низкие индексы теста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(2,0  - 2,0 – 2,2),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(2,0 - 2,0 - 2,0),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(2,2 – 2,3 – 2,3),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Гусевском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(2,4 – 2,4 – 2,3),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(2,3 – 2,4 – 2,7),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(2,4 – 2,4 – 2,7),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(2,4 – 2,6 – 2,7),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(0 – 2,0 – 2,1)  районах.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Сравнительный анализ показал повышенный индекс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Озёрском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(3,2 – 3,0 – 4,2). В 2014 году муниципалитет опередил по показателю прочие муниципальные образования на 1,4 балла.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Оценка скоростно-силового качества в тесте «Прыжок в длину с места» свидетельствует об уровне подготовленности школьников «ниже среднего».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Наивысший индекс данного теста в 2012 году показали школы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муниципального образования (3,5 балла);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 (3,4);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Мамоновского, Светлогорского, Советского,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районов, города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(3,3 балла).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В 2013 году уровень верхнего индекса понизился и составил 3,2 балла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Озёрском, Правдинском, Славском, Черняховском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районах; 3,1 балла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3,0 балла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Гусевском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В 2014 году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МР продолжают возглавлять рейтинговую таблицу с индексом 3,2 балла.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Черняховский, Правдинский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районы опустились на 1 позицию, уступив 0,21 балла.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наоборот, прибавил 0,1 балла, что позволило занять верхнюю строчку рейтинга.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Самый низкий показатель тестирования в 2012 году зафиксирован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г.Ладушкин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(2,6 балла);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 (2,7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Гурьевском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Славском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районах (2,9 балла).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 2013 году самый низкий средний балл тестирования составил 2,4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2,5 балла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районе, 2,6 балла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Балтийском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городском округе.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году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 вновь замыкает таблицу муниципалитетов, снизив индекс с 2,6 балла в 2012 г. до 2,5 балла в 2014 году.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 ухудшил показатели (3,3 – 2,7 – 2,5) и оказался в одной балльной группе с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ГО. Такая же ситуация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Гвардейском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районе (3,2 – 2,9 – 2,5).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МР из лидеров 2012 года (3,5 балла) оказался в числе аутсайдеров (2,6 балла) в 2014-м.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Стабильно невысокие результаты показали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Гусевский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(3,0 – 3,0 – 3,0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Нестеровский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 – 0 – 3,1),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(3,2 – 3,2 – 3,1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 – 3,2 – 3,1) районы.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См. табл.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школьников Калининградской области выявлен средний уровень</a:t>
            </a:r>
            <a:r>
              <a:rPr lang="ru-RU" baseline="0" dirty="0" smtClean="0"/>
              <a:t> физической подготовленности: в 2012, 2013, 2014 г. – 3,0 балла.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90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2012 году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высокий индекс соответствовал среднему уровню физической подготовленности: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Краснознаменский, Озёрский, Светловский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районы (3,4 балла);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Багратионовский, Гвардейский,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Мамоновский, Черняховский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 балла), город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(3,2 балла). </a:t>
            </a:r>
          </a:p>
          <a:p>
            <a:pPr algn="just"/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2013 году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наметилась тенденция к снижению показателя физической подготовленности.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Неманский, Озёрский, Светловский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(3,3);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Калининград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Мамоновский, Правдинский, Славский, Черняховский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(3,2);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Балтийский, Гвардейский, Гурьевский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- 3,1 балла.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Такой же наивысший показатель по Калининградской области (3,3 балла) остался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году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Стабильно высокие индексы по региону показывает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городской округ (3,4 – 3,3 – 3,3). Показатели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 резко снизились с 3,4 -3,3 баллов до 2,8 балла в 2014 г. Уменьшили итоговые показатели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Неманского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3,3 в 2013г. до 3,1 в 2014г.),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Мамоновского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(3,3 - 3,2 – 2,6),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(3,0 - 3,2 – 2,8),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Балтийского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(0 - 3,1 – 2,9),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 (3,0 - 3,0 – 2,5). В 2014 году значительно вырос индекс физической подготовленности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 (с 2,8 до 3,3),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(2,6 – 3,0),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Янтарном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городском округе (2,9 – 3,1).            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См. табл.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При оценке скоростного качества быстроты прослеживается тенденция к снижению индекса данного показателя физической подготовленности. Видно, особенно на примере 2014 года, как сильно «хромает» результат тестирования в школах.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Наиболее высокие результаты у девочек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Мамоновского ГО,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Светловского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(3,6 в 2012 г., 3,4 балла в 2013 г., 3,1 балла в 2014 г.).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Гвардейском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 результаты 2012 г. составили 3,2 балла, а в 2013 г. снизились до 2,9 балла и остались на том же уровне.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снизил индексы с 3,1 балла в 2012 г. до 2,9 и 2,3 в 2013 и 2014 гг. соответственно.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 показывает скачкообразную шкалу оценок от 2,9 балла (2012) до 3,2 (2013) и 2,6 (2014).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Самый низкий индекс имеют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Ладушкинский 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(2,1-0-2,2),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 (2,5-2,8-2,3). В 2013 году замыкал таблицу муниципалитетов данного вида тестирования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городской округ с индексом 2,7 балла. В 2014 году ниже отметки 2,7 балла опустились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Ладушкинский, Полесский, Светлогорский, Краснознаменский, Балтийский, Зеленоградский, Советский, Неманский, Правдинский районы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 повысил уровень на 0,2 балла.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сравнению с 2012 годом, где верхний уровень индекса данного вида теста составила 3,5 балла (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в 2013 году верхнюю планку шкалы до 4,0 баллов подняли школьницы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городского округа (4,0); увеличили индекс и поднялись на второе место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Гвардейский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Гурьевский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Гусевский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Неманский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районы (3,5 балла); на 3-м месте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МР– 3,4 балла.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2014 году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вновь занял лидирующие позиции со средним индексом 3,9 балла, что ниже на 0,1 верхнего показателя 2013 года.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повысил рейтинг на 0,3 балла и поднялся с третьего места (2013 г.) на второе (2014 г.).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имевший в 2012,2013 гг. стабильные 3,1 балла, увеличил показатель до 3,7 балла и также занял второе место в рейтинге. Напротив,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Гурьевский, Гусевский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районы, увеличив индекс на 0,1 балла, всё же опустились на третью позицию в 2014 году.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Ниже среднего уровень развития выносливости у девочек в 2012 году показал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Ладушкинский городской округ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1,8 балла. В 2013 году –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Светлогорский район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(2,5 балла). В 2014 году –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(2,5),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(1,9),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(1,9),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(1,6),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(1,5) районы. Причём,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Правдинский МР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имея показатели ниже среднего (2,7) в 2012г., средний (3,3) в 2013г., в 2014 году обозначил низкий уровень выносливости девочек (девушек) района – 1,5 балла.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Более высоких показателей добились девочки в тесте подъёма туловища. Эти показатели по Калининградской области превышают средний уровень развития (3,9 балла).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Наиболее высокий балл отмечен у учащихся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(4,4-4,5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(4,3 – 3,8 – 4,4),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(4,2 – 3,6 – 4,5),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(4,2 - 4,2 - 4,5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Янтарного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(4,1 балла в 2013; 4,5 - в 2014),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Краснознаменского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(4,1 – 0 – 4,2),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Озёрского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(4,1 – 3,7 – 4,1)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Светловского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(4,1 – 3,5 – 4,0) районов.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Самые низкие индексы показали школьницы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Ладушкинского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городского округа (2,2 балла в 2012 г., 3,3 в 2014). 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Следует отметить стабильные результаты 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Полесском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Черняховском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районе. Прирост результатов отмечается в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Славском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3,4 балла в 2012 г. до 3,9 балла в 2013, 2014 гг.),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Мамоновском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(3,7 – 4,1 – 4,5) районе. Скачкообразно вёл себя индекс в тесте поднимания туловища девушек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Багратионовского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 4,2 балла в 2012г. до 3,6 балла в 2013г, 4,5 балла в 2014),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Правдинского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района (4,3 – 3,8 -4,4 балла),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Пионерского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 (3,8 – 2,2 – 4,1),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Гусевского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 (4,0 – 3,1 – 3,7).</a:t>
            </a:r>
          </a:p>
          <a:p>
            <a:pPr algn="just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результата тестов показал, что у девочек наиболее развитым качеством является сила.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См. табл.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727B-9F9A-49A9-BFA9-A094E93F6216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24936" cy="2520280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3600" cap="none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  <a:t>Министерство образования Калининградской области</a:t>
            </a:r>
            <a:b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  <a:t/>
            </a:r>
            <a:b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  <a:t>Государственное автономное образовательное учреждение дополнительного образования детей Калининградской области </a:t>
            </a:r>
            <a:b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ru-RU" sz="1800" dirty="0" smtClean="0">
                <a:solidFill>
                  <a:schemeClr val="accent1"/>
                </a:solidFill>
                <a:cs typeface="Aharoni" pitchFamily="2" charset="-79"/>
              </a:rPr>
              <a:t>комплексная детско-юношеская спортивная школа</a:t>
            </a:r>
            <a:endParaRPr lang="ru-RU" sz="1800" dirty="0">
              <a:ln w="38100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/>
              </a:solidFill>
              <a:cs typeface="Aharoni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560840" cy="33843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100" b="1" spc="200" dirty="0" smtClean="0">
                <a:solidFill>
                  <a:schemeClr val="tx2"/>
                </a:solidFill>
                <a:latin typeface="+mj-lt"/>
              </a:rPr>
              <a:t>ИТОГИ МОНИТОРИНГА </a:t>
            </a:r>
          </a:p>
          <a:p>
            <a:pPr>
              <a:lnSpc>
                <a:spcPct val="150000"/>
              </a:lnSpc>
            </a:pPr>
            <a:r>
              <a:rPr lang="ru-RU" sz="2100" b="1" spc="150" dirty="0" smtClean="0">
                <a:solidFill>
                  <a:schemeClr val="tx2"/>
                </a:solidFill>
                <a:latin typeface="+mj-lt"/>
              </a:rPr>
              <a:t>СОСТОЯНИЯ </a:t>
            </a:r>
            <a:r>
              <a:rPr lang="ru-RU" sz="2100" b="1" spc="150" dirty="0">
                <a:solidFill>
                  <a:schemeClr val="tx2"/>
                </a:solidFill>
                <a:latin typeface="+mj-lt"/>
              </a:rPr>
              <a:t>ФИЗИЧЕСКОГО РАЗВИТИЯ  </a:t>
            </a:r>
            <a:r>
              <a:rPr lang="ru-RU" sz="2100" b="1" spc="150" dirty="0" smtClean="0">
                <a:solidFill>
                  <a:schemeClr val="tx2"/>
                </a:solidFill>
                <a:latin typeface="+mj-lt"/>
              </a:rPr>
              <a:t>                                          И </a:t>
            </a:r>
            <a:r>
              <a:rPr lang="ru-RU" sz="2100" b="1" spc="150">
                <a:solidFill>
                  <a:schemeClr val="tx2"/>
                </a:solidFill>
                <a:latin typeface="+mj-lt"/>
              </a:rPr>
              <a:t>ПОДГОТОВЛЕННОСТИ </a:t>
            </a:r>
            <a:r>
              <a:rPr lang="ru-RU" sz="2100" b="1" spc="150" smtClean="0">
                <a:solidFill>
                  <a:schemeClr val="tx2"/>
                </a:solidFill>
                <a:latin typeface="+mj-lt"/>
              </a:rPr>
              <a:t>ОБУЧАЮЩИХСЯ </a:t>
            </a:r>
            <a:r>
              <a:rPr lang="ru-RU" sz="2100" b="1" spc="150" dirty="0">
                <a:solidFill>
                  <a:schemeClr val="tx2"/>
                </a:solidFill>
                <a:latin typeface="+mj-lt"/>
              </a:rPr>
              <a:t>ОБЩЕОБРАЗОВАТЕЛЬНЫХ </a:t>
            </a:r>
            <a:r>
              <a:rPr lang="ru-RU" sz="2100" b="1" spc="150" dirty="0" smtClean="0">
                <a:solidFill>
                  <a:schemeClr val="tx2"/>
                </a:solidFill>
                <a:latin typeface="+mj-lt"/>
              </a:rPr>
              <a:t>ОРГАНИЗАЦИЙ </a:t>
            </a:r>
            <a:r>
              <a:rPr lang="ru-RU" sz="2100" b="1" spc="150" dirty="0">
                <a:solidFill>
                  <a:schemeClr val="tx2"/>
                </a:solidFill>
                <a:latin typeface="+mj-lt"/>
              </a:rPr>
              <a:t>КАЛИНИНГРАДСКОЙ </a:t>
            </a:r>
            <a:r>
              <a:rPr lang="ru-RU" sz="2100" b="1" spc="150" dirty="0" smtClean="0">
                <a:solidFill>
                  <a:schemeClr val="tx2"/>
                </a:solidFill>
                <a:latin typeface="+mj-lt"/>
              </a:rPr>
              <a:t>ОБЛАСТИ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2"/>
              </a:solidFill>
            </a:endParaRPr>
          </a:p>
          <a:p>
            <a:r>
              <a:rPr lang="ru-RU" sz="2000" dirty="0" smtClean="0">
                <a:solidFill>
                  <a:schemeClr val="tx2"/>
                </a:solidFill>
              </a:rPr>
              <a:t>2012 – 2014 годы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4139952" y="188640"/>
          <a:ext cx="64807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Picture" r:id="rId4" imgW="1095756" imgH="1333500" progId="Word.Picture.8">
                  <p:embed/>
                </p:oleObj>
              </mc:Choice>
              <mc:Fallback>
                <p:oleObj name="Picture" r:id="rId4" imgW="1095756" imgH="1333500" progId="Word.Picture.8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88640"/>
                        <a:ext cx="648072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02547815"/>
              </p:ext>
            </p:extLst>
          </p:nvPr>
        </p:nvGraphicFramePr>
        <p:xfrm>
          <a:off x="0" y="692696"/>
          <a:ext cx="89644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340"/>
              </p:ext>
            </p:extLst>
          </p:nvPr>
        </p:nvGraphicFramePr>
        <p:xfrm>
          <a:off x="755576" y="4077072"/>
          <a:ext cx="3672408" cy="26376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47136"/>
                <a:gridCol w="405126"/>
                <a:gridCol w="710073"/>
                <a:gridCol w="710073"/>
              </a:tblGrid>
              <a:tr h="3137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Мамоновский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chemeClr val="tx2"/>
                          </a:solidFill>
                        </a:rPr>
                        <a:t>3,6</a:t>
                      </a:r>
                      <a:endParaRPr lang="ru-RU" sz="1400" b="1" i="0" u="none" strike="noStrike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Светловский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chemeClr val="tx2"/>
                          </a:solidFill>
                        </a:rPr>
                        <a:t>3,6</a:t>
                      </a:r>
                      <a:endParaRPr lang="ru-RU" sz="1400" b="1" i="0" u="none" strike="noStrike" baseline="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Гвардейский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>
                          <a:latin typeface="+mj-lt"/>
                        </a:rPr>
                        <a:t>Калининград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Озёрский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Багратионовский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Светлогорский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2,3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Черняховский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Пионерский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2,8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2,7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Правдинский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2,9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baseline="0" dirty="0">
                          <a:solidFill>
                            <a:schemeClr val="tx1"/>
                          </a:solidFill>
                        </a:rPr>
                        <a:t>3,2</a:t>
                      </a:r>
                      <a:endParaRPr lang="ru-RU" sz="1400" b="0" i="0" u="none" strike="noStrike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2,6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2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baseline="0" dirty="0" smtClean="0">
                          <a:latin typeface="+mj-lt"/>
                        </a:rPr>
                        <a:t>Краснознаменский</a:t>
                      </a:r>
                      <a:endParaRPr lang="ru-RU" sz="12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2,7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baseline="0" dirty="0"/>
                        <a:t>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baseline="0" dirty="0">
                          <a:solidFill>
                            <a:srgbClr val="FF0000"/>
                          </a:solidFill>
                        </a:rPr>
                        <a:t>2,5</a:t>
                      </a:r>
                      <a:endParaRPr lang="ru-RU" sz="1400" b="1" i="0" u="none" strike="noStrike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31441"/>
              </p:ext>
            </p:extLst>
          </p:nvPr>
        </p:nvGraphicFramePr>
        <p:xfrm>
          <a:off x="4716016" y="4077072"/>
          <a:ext cx="3672409" cy="3017520"/>
        </p:xfrm>
        <a:graphic>
          <a:graphicData uri="http://schemas.openxmlformats.org/drawingml/2006/table">
            <a:tbl>
              <a:tblPr/>
              <a:tblGrid>
                <a:gridCol w="1868419"/>
                <a:gridCol w="435837"/>
                <a:gridCol w="720080"/>
                <a:gridCol w="648073"/>
              </a:tblGrid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Гусевский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Советский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Гурьевский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Полесский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Славский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Нестеровский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Ладушкинский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Балтийский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Зеленоградский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Неманский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663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Янтарный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БЕГ НА 30 М (ДЕВОЧКИ/ ДЕВУШКИ)</a:t>
            </a: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бег на 30 м (девочки/ девушки)</a:t>
            </a:r>
            <a:endParaRPr lang="ru-RU" sz="20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223763"/>
              </p:ext>
            </p:extLst>
          </p:nvPr>
        </p:nvGraphicFramePr>
        <p:xfrm>
          <a:off x="323528" y="824520"/>
          <a:ext cx="2592288" cy="5268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0029"/>
                <a:gridCol w="852259"/>
              </a:tblGrid>
              <a:tr h="2290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Гвардейский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Нестеровский 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73430"/>
              </p:ext>
            </p:extLst>
          </p:nvPr>
        </p:nvGraphicFramePr>
        <p:xfrm>
          <a:off x="3347864" y="824515"/>
          <a:ext cx="2520280" cy="5268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1695"/>
                <a:gridCol w="828585"/>
              </a:tblGrid>
              <a:tr h="2290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Балтийский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Гвардейский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97431"/>
              </p:ext>
            </p:extLst>
          </p:nvPr>
        </p:nvGraphicFramePr>
        <p:xfrm>
          <a:off x="6372200" y="824515"/>
          <a:ext cx="2376264" cy="5268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027"/>
                <a:gridCol w="781237"/>
              </a:tblGrid>
              <a:tr h="229077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Багратионовский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Гурьевский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Краснознаменский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9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743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БЕГ НА 1000 М (ДЕВОЧКИ/ ДЕВУШКИ)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75862"/>
              </p:ext>
            </p:extLst>
          </p:nvPr>
        </p:nvGraphicFramePr>
        <p:xfrm>
          <a:off x="0" y="908720"/>
          <a:ext cx="904323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9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бег на 1000 м (девочки/ девушки)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57835"/>
              </p:ext>
            </p:extLst>
          </p:nvPr>
        </p:nvGraphicFramePr>
        <p:xfrm>
          <a:off x="251520" y="1052736"/>
          <a:ext cx="2664296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437"/>
                <a:gridCol w="53285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Краснознаменский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Пионерский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Багратионовский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Полесский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Черняховский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Правдинский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Славский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440884"/>
              </p:ext>
            </p:extLst>
          </p:nvPr>
        </p:nvGraphicFramePr>
        <p:xfrm>
          <a:off x="3275856" y="1052736"/>
          <a:ext cx="2376264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57606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Гвардейский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Гурьевский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Гусевский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Мамоновский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Озёрский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Правдинский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Багратионовский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Ладушкинский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39157"/>
              </p:ext>
            </p:extLst>
          </p:nvPr>
        </p:nvGraphicFramePr>
        <p:xfrm>
          <a:off x="6084168" y="1052736"/>
          <a:ext cx="2664296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718"/>
                <a:gridCol w="784578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Краснознаменский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3,9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Полесский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Гурьевский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Гусевский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Багратионовский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Светлогорский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Ладушкинский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Озёрский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Правдинский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780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ПОДНИМАНИЕ ТУЛОВИЩА ЗА 30 СЕК. (ДЕВОЧКИ/ ДЕВУШКИ)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570596"/>
              </p:ext>
            </p:extLst>
          </p:nvPr>
        </p:nvGraphicFramePr>
        <p:xfrm>
          <a:off x="-180528" y="1268760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C:\Users\user\Desktop\ФОТО\2013-2014 уч.год\ПС\29.04.2014\a 010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76256" y="834971"/>
            <a:ext cx="2088232" cy="14615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203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поднимание туловища за 30 сек. (девочки/ девушки)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919174"/>
              </p:ext>
            </p:extLst>
          </p:nvPr>
        </p:nvGraphicFramePr>
        <p:xfrm>
          <a:off x="395536" y="1124744"/>
          <a:ext cx="2448272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3903"/>
                <a:gridCol w="40436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Полесский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tx2"/>
                          </a:solidFill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Краснознаменский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Гусевский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Гурьевский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Светлогорский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Мамоновский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Славский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Калининград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38223"/>
              </p:ext>
            </p:extLst>
          </p:nvPr>
        </p:nvGraphicFramePr>
        <p:xfrm>
          <a:off x="3131840" y="1124744"/>
          <a:ext cx="2592288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515"/>
                <a:gridCol w="572773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Полесский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Янтарный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Правдинский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Озёрский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Багратионовский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Гвардейский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Ладушкинский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34550"/>
              </p:ext>
            </p:extLst>
          </p:nvPr>
        </p:nvGraphicFramePr>
        <p:xfrm>
          <a:off x="6156176" y="1124744"/>
          <a:ext cx="2592288" cy="5082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914"/>
                <a:gridCol w="76337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Янтарный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Полесский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Советский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 ГО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Гвардейский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 МР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Гурьевский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Озёрский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 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 МР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Зеленоградский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Нестеровский МР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 ГО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48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ПРЫЖОК В ДЛИНУ С МЕСТА (ДЕВОЧКИ/ ДЕВУШКИ)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642218"/>
              </p:ext>
            </p:extLst>
          </p:nvPr>
        </p:nvGraphicFramePr>
        <p:xfrm>
          <a:off x="0" y="834970"/>
          <a:ext cx="9253028" cy="5618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29505"/>
              </p:ext>
            </p:extLst>
          </p:nvPr>
        </p:nvGraphicFramePr>
        <p:xfrm>
          <a:off x="179512" y="921104"/>
          <a:ext cx="2195738" cy="5748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360040"/>
                <a:gridCol w="360040"/>
                <a:gridCol w="323530"/>
              </a:tblGrid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2014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6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</a:rPr>
                        <a:t>Краснознам.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 smtClean="0">
                          <a:effectLst/>
                        </a:rPr>
                        <a:t>Багратионов.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Калининград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Гвардейский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Озёрский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Светлогорский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Светловский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Черняховский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Советский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Нестеровский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Пионерский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Полесский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Гурьевский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Мамоновский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Славский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Гусевский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Ладушкинский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Правдинский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Балтийский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Зеленоградский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485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Неманский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9609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 dirty="0">
                          <a:effectLst/>
                        </a:rPr>
                        <a:t>Янтарный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9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прыжок в длину с места (девочки/ девушки)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810329"/>
              </p:ext>
            </p:extLst>
          </p:nvPr>
        </p:nvGraphicFramePr>
        <p:xfrm>
          <a:off x="251520" y="1052736"/>
          <a:ext cx="2304256" cy="5184568"/>
        </p:xfrm>
        <a:graphic>
          <a:graphicData uri="http://schemas.openxmlformats.org/drawingml/2006/table">
            <a:tbl>
              <a:tblPr firstRow="1">
                <a:tableStyleId>{FABFCF23-3B69-468F-B69F-88F6DE6A72F2}</a:tableStyleId>
              </a:tblPr>
              <a:tblGrid>
                <a:gridCol w="1584176"/>
                <a:gridCol w="720080"/>
              </a:tblGrid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Краснознаменский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Гвардейский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Пионерский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Полесский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Гурьевский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Мамоновский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25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431192"/>
              </p:ext>
            </p:extLst>
          </p:nvPr>
        </p:nvGraphicFramePr>
        <p:xfrm>
          <a:off x="2915816" y="1124744"/>
          <a:ext cx="2664296" cy="5082540"/>
        </p:xfrm>
        <a:graphic>
          <a:graphicData uri="http://schemas.openxmlformats.org/drawingml/2006/table">
            <a:tbl>
              <a:tblPr firstRow="1">
                <a:tableStyleId>{FABFCF23-3B69-468F-B69F-88F6DE6A72F2}</a:tableStyleId>
              </a:tblPr>
              <a:tblGrid>
                <a:gridCol w="2160240"/>
                <a:gridCol w="504056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Балтийский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Светлогорский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Багратионовский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97204"/>
              </p:ext>
            </p:extLst>
          </p:nvPr>
        </p:nvGraphicFramePr>
        <p:xfrm>
          <a:off x="6012160" y="1135380"/>
          <a:ext cx="2664296" cy="5082540"/>
        </p:xfrm>
        <a:graphic>
          <a:graphicData uri="http://schemas.openxmlformats.org/drawingml/2006/table">
            <a:tbl>
              <a:tblPr firstRow="1">
                <a:tableStyleId>{FABFCF23-3B69-468F-B69F-88F6DE6A72F2}</a:tableStyleId>
              </a:tblPr>
              <a:tblGrid>
                <a:gridCol w="1757302"/>
                <a:gridCol w="906994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3,6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Краснознаменский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535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Полесский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Нестеровский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Гвардейский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Багратионовский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32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БЕГ НА 30 М (МАЛЬЧИКИ/ ЮНОШИ)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49776145"/>
              </p:ext>
            </p:extLst>
          </p:nvPr>
        </p:nvGraphicFramePr>
        <p:xfrm>
          <a:off x="107504" y="620688"/>
          <a:ext cx="9036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702705"/>
              </p:ext>
            </p:extLst>
          </p:nvPr>
        </p:nvGraphicFramePr>
        <p:xfrm>
          <a:off x="179512" y="4196348"/>
          <a:ext cx="4427984" cy="266165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32212"/>
                <a:gridCol w="694558"/>
                <a:gridCol w="900607"/>
                <a:gridCol w="900607"/>
              </a:tblGrid>
              <a:tr h="2308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Багратионовский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Гвардейский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Краснознаменский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1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n-lt"/>
                        </a:rPr>
                        <a:t>Советский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13209"/>
              </p:ext>
            </p:extLst>
          </p:nvPr>
        </p:nvGraphicFramePr>
        <p:xfrm>
          <a:off x="4716016" y="4206240"/>
          <a:ext cx="4211961" cy="265176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41951"/>
                <a:gridCol w="856670"/>
                <a:gridCol w="885755"/>
                <a:gridCol w="827585"/>
              </a:tblGrid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Нестеровский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Балтийский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Зеленоградский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Неманский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1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6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бег на 30 м (мальчики/ юноши)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22946"/>
              </p:ext>
            </p:extLst>
          </p:nvPr>
        </p:nvGraphicFramePr>
        <p:xfrm>
          <a:off x="275330" y="1052736"/>
          <a:ext cx="3000526" cy="5095076"/>
        </p:xfrm>
        <a:graphic>
          <a:graphicData uri="http://schemas.openxmlformats.org/drawingml/2006/table">
            <a:tbl>
              <a:tblPr firstRow="1" firstCol="1">
                <a:tableStyleId>{FABFCF23-3B69-468F-B69F-88F6DE6A72F2}</a:tableStyleId>
              </a:tblPr>
              <a:tblGrid>
                <a:gridCol w="2227001"/>
                <a:gridCol w="773525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Мамоново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Багратионовский 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Пионерский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Светлогорский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Нестеровский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Правдинский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55137"/>
              </p:ext>
            </p:extLst>
          </p:nvPr>
        </p:nvGraphicFramePr>
        <p:xfrm>
          <a:off x="3635896" y="1052736"/>
          <a:ext cx="2445618" cy="5082540"/>
        </p:xfrm>
        <a:graphic>
          <a:graphicData uri="http://schemas.openxmlformats.org/drawingml/2006/table">
            <a:tbl>
              <a:tblPr firstRow="1" firstCol="1">
                <a:tableStyleId>{FABFCF23-3B69-468F-B69F-88F6DE6A72F2}</a:tableStyleId>
              </a:tblPr>
              <a:tblGrid>
                <a:gridCol w="1647049"/>
                <a:gridCol w="798569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Мамоново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3,7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Неманский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Славский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Багратионовский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Нестеровский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239391"/>
              </p:ext>
            </p:extLst>
          </p:nvPr>
        </p:nvGraphicFramePr>
        <p:xfrm>
          <a:off x="6516216" y="1052736"/>
          <a:ext cx="2448272" cy="5102696"/>
        </p:xfrm>
        <a:graphic>
          <a:graphicData uri="http://schemas.openxmlformats.org/drawingml/2006/table">
            <a:tbl>
              <a:tblPr firstRow="1" firstCol="1">
                <a:tableStyleId>{FABFCF23-3B69-468F-B69F-88F6DE6A72F2}</a:tableStyleId>
              </a:tblPr>
              <a:tblGrid>
                <a:gridCol w="1944216"/>
                <a:gridCol w="504056"/>
              </a:tblGrid>
              <a:tr h="38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Мамоново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Багратионовский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41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Пионерский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Гурьевский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Нестеровский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Краснознаменский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73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Районные (городские) методические объединения учителей физической культуры</a:t>
            </a:r>
            <a:endParaRPr lang="ru-RU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3744416" cy="4678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Наличие 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Багратионовский МР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Гвардейский район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Гурьевский ГО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Гусевский ГО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Зеленоградский район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Краснознаменский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Мамоновский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Неманский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Озёрский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Пионерский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Правдинский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Светловский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Советский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Черняховский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340768"/>
            <a:ext cx="3456384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Отсутствуют: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Балтийский МР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Ладушкинский ГО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Нестеровский район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Полесский МР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Светлогоский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Янтарный ГО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Калининград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4725144"/>
            <a:ext cx="3456384" cy="960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/>
              <a:t>Не представлены сведения: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1. Славский МР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1653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</a:rPr>
              <a:t>*Запрос областной КДЮСШ Министерства образования от 06 ноября 2014 г.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980728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БЕГ НА 1000 М (МАЛЬЧИКИ/ ЮНОШИ)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бег на 1000 м (мальчики/ юноши)</a:t>
            </a:r>
            <a:endParaRPr lang="ru-RU" sz="20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980728"/>
          <a:ext cx="2376264" cy="5197164"/>
        </p:xfrm>
        <a:graphic>
          <a:graphicData uri="http://schemas.openxmlformats.org/drawingml/2006/table">
            <a:tbl>
              <a:tblPr/>
              <a:tblGrid>
                <a:gridCol w="1627097"/>
                <a:gridCol w="749167"/>
              </a:tblGrid>
              <a:tr h="14998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3,9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91880" y="980728"/>
          <a:ext cx="2160240" cy="5227644"/>
        </p:xfrm>
        <a:graphic>
          <a:graphicData uri="http://schemas.openxmlformats.org/drawingml/2006/table">
            <a:tbl>
              <a:tblPr/>
              <a:tblGrid>
                <a:gridCol w="1479179"/>
                <a:gridCol w="681061"/>
              </a:tblGrid>
              <a:tr h="172569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44208" y="980728"/>
          <a:ext cx="2376264" cy="5288604"/>
        </p:xfrm>
        <a:graphic>
          <a:graphicData uri="http://schemas.openxmlformats.org/drawingml/2006/table">
            <a:tbl>
              <a:tblPr/>
              <a:tblGrid>
                <a:gridCol w="1627097"/>
                <a:gridCol w="749167"/>
              </a:tblGrid>
              <a:tr h="17256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3,7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1,8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1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chemeClr val="accent2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8628" marR="8628" marT="86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9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ПОДТЯГИВАНИЕ НА ПЕРЕКЛАДИНЕ (МАЛЬЧИКИ/ ЮНОШИ)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89920"/>
              </p:ext>
            </p:extLst>
          </p:nvPr>
        </p:nvGraphicFramePr>
        <p:xfrm>
          <a:off x="-180528" y="834970"/>
          <a:ext cx="9324528" cy="5762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5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подтягивание на перекладине (мальчики/ юноши)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920005"/>
              </p:ext>
            </p:extLst>
          </p:nvPr>
        </p:nvGraphicFramePr>
        <p:xfrm>
          <a:off x="251520" y="980736"/>
          <a:ext cx="2448272" cy="52985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8865"/>
                <a:gridCol w="839407"/>
              </a:tblGrid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Багратионовск.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Краснознам.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Гурьевский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Нестеровский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Светлогорский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Славский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0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Янтарный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52425"/>
              </p:ext>
            </p:extLst>
          </p:nvPr>
        </p:nvGraphicFramePr>
        <p:xfrm>
          <a:off x="3131840" y="980731"/>
          <a:ext cx="2592288" cy="5370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503"/>
                <a:gridCol w="888785"/>
              </a:tblGrid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2013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Багратионовск. 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Озёрский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Балтийский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Славский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Гусевский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Светлогорский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Светловский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Краснознам.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Нестеровский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350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11903"/>
              </p:ext>
            </p:extLst>
          </p:nvPr>
        </p:nvGraphicFramePr>
        <p:xfrm>
          <a:off x="6228184" y="1052736"/>
          <a:ext cx="2664296" cy="5328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823"/>
                <a:gridCol w="913473"/>
              </a:tblGrid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Нестеровский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u="none" strike="noStrike" dirty="0">
                          <a:effectLst/>
                        </a:rPr>
                        <a:t>Ладушкинский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Зеленоградский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Черняховский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Славский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Светлогорский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Светловский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smtClean="0">
                          <a:effectLst/>
                        </a:rPr>
                        <a:t>Краснознаменский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Гвардейский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Неманский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Калининград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Советский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Гурьевский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Правдинский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Гусевский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Полесский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Багратионовск. 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3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3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ТЕСТ: ПРЫЖОК В ДЛИНУ С МЕСТА (МАЛЬЧИКИ/ ЮНОШИ)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показателя в муниципалитетах по годам (2012, 2013, 2014 гг.)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546659"/>
              </p:ext>
            </p:extLst>
          </p:nvPr>
        </p:nvGraphicFramePr>
        <p:xfrm>
          <a:off x="-252536" y="908720"/>
          <a:ext cx="939653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93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6440"/>
              </p:ext>
            </p:extLst>
          </p:nvPr>
        </p:nvGraphicFramePr>
        <p:xfrm>
          <a:off x="231702" y="908720"/>
          <a:ext cx="2498080" cy="578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595"/>
                <a:gridCol w="856485"/>
              </a:tblGrid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Краснознамен.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3,5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Багратионовск. 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3,4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Мамоновский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Советский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Гвардейский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Правдинский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Нестеровский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Озёрский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Гусевский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Пионерский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Гурьевский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Славский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Балтийский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Зеленоградский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Неманский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6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Янтарный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05181"/>
              </p:ext>
            </p:extLst>
          </p:nvPr>
        </p:nvGraphicFramePr>
        <p:xfrm>
          <a:off x="3059832" y="858682"/>
          <a:ext cx="2664296" cy="578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823"/>
                <a:gridCol w="913473"/>
              </a:tblGrid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Гусевский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Светлогорский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Багратионовск.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Светловский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Гвардейский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Неманский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Гурьевский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Мамоновский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Советский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Янтарный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Пионерский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Краснознаменский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Нестеровский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Ладушкинский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7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Зеленоградский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81045"/>
              </p:ext>
            </p:extLst>
          </p:nvPr>
        </p:nvGraphicFramePr>
        <p:xfrm>
          <a:off x="6084168" y="908720"/>
          <a:ext cx="2664296" cy="578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0824"/>
                <a:gridCol w="913472"/>
              </a:tblGrid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2014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Озёрский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Славский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Калининград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3,2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Черняховский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Правдинский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Светлогорский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92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Светловский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Советский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Нестеровский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3,1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Гусевский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Пионерский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Гурьевский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Зеленоградский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Багратионовск. 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Неманский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Янтарный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Балтийский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Полесский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Краснознаменск.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2,6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Гвардейский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Мамоновский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200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Ладушкинский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9449" y="124220"/>
            <a:ext cx="849694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Рейтинг муниципальных образований Калининградской области.  Тест: прыжок в длину с места (мальчики/ юноши)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5505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548680"/>
          <a:ext cx="9144001" cy="677610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47665"/>
                <a:gridCol w="1800200"/>
                <a:gridCol w="1372267"/>
                <a:gridCol w="1474623"/>
                <a:gridCol w="1474623"/>
                <a:gridCol w="1474623"/>
              </a:tblGrid>
              <a:tr h="5420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Мониторинг физической подготовлен-ности</a:t>
                      </a:r>
                      <a:endParaRPr lang="ru-RU" sz="16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КОМПЛЕКС  ГТО (обязательные испытания)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14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 ступень </a:t>
                      </a:r>
                    </a:p>
                    <a:p>
                      <a:pPr algn="ctr"/>
                      <a:r>
                        <a:rPr lang="ru-RU" sz="1600" b="1" dirty="0" smtClean="0"/>
                        <a:t>(6-8 лет)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 ступень </a:t>
                      </a:r>
                    </a:p>
                    <a:p>
                      <a:pPr algn="ctr"/>
                      <a:r>
                        <a:rPr lang="ru-RU" sz="1600" b="1" dirty="0" smtClean="0"/>
                        <a:t>(9-10 лет)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3 ступень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(11-12 лет)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 ступень </a:t>
                      </a:r>
                    </a:p>
                    <a:p>
                      <a:pPr algn="ctr"/>
                      <a:r>
                        <a:rPr lang="ru-RU" sz="1600" b="1" dirty="0" smtClean="0"/>
                        <a:t>(13-15 лет)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 ступень </a:t>
                      </a:r>
                    </a:p>
                    <a:p>
                      <a:pPr algn="ctr"/>
                      <a:r>
                        <a:rPr lang="ru-RU" sz="1600" b="1" dirty="0" smtClean="0"/>
                        <a:t>(16-17 лет)</a:t>
                      </a:r>
                      <a:endParaRPr lang="ru-RU" sz="16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16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Бег на 30м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Бег на 30 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Бег на 60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60 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60 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100 м</a:t>
                      </a:r>
                    </a:p>
                  </a:txBody>
                  <a:tcPr/>
                </a:tc>
              </a:tr>
              <a:tr h="55584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Бег на 1000 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Смешанное передвижение (1км)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Бег на 1 км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1,5 или на 2 км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2 или на 3 км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Бег на 2 или на 3 км</a:t>
                      </a:r>
                    </a:p>
                  </a:txBody>
                  <a:tcPr/>
                </a:tc>
              </a:tr>
              <a:tr h="93361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Прыжок в длину с места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Прыжок в длину с места толчком двумя ногами (см)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Прыжок в длину с места толчком двумя ногами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Прыжок в длину с места толчком двумя ногами (см)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Прыжок в длину с места толчком двумя ногами (см)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Прыжок в длину с места толчком двумя ногами (см)</a:t>
                      </a:r>
                    </a:p>
                  </a:txBody>
                  <a:tcPr/>
                </a:tc>
              </a:tr>
              <a:tr h="95514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Подтягивание на перекладине (мальчики/</a:t>
                      </a:r>
                      <a:r>
                        <a:rPr lang="ru-RU" sz="1400" b="1" baseline="0" dirty="0" smtClean="0"/>
                        <a:t> юноши)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Подтягивание из виса на высокой перекладине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Подтягивание из виса на высокой перекладине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Подтягивание из виса на высокой перекладине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Подтягивание из виса на высокой перекладине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Подтягивание из виса на высокой перекладине</a:t>
                      </a:r>
                    </a:p>
                    <a:p>
                      <a:r>
                        <a:rPr lang="ru-RU" sz="1300" dirty="0" smtClean="0"/>
                        <a:t>или рывок гири</a:t>
                      </a:r>
                      <a:endParaRPr lang="ru-RU" sz="1300" b="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Поднимание туловища за 30 сек. </a:t>
                      </a:r>
                      <a:r>
                        <a:rPr lang="ru-RU" sz="1400" dirty="0" smtClean="0"/>
                        <a:t>(девочки/ девушки)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Подтягивание из виса лёжа на низкой перекладине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Подтягивание из виса лёжа на низкой перекладине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Подтягивание из виса лёжа на низкой перекладине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Поднимание туловища из положения лёжа на спине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Поднимание туловища из положения лёжа на спине</a:t>
                      </a:r>
                    </a:p>
                    <a:p>
                      <a:r>
                        <a:rPr lang="ru-RU" sz="1300" b="1" dirty="0" smtClean="0"/>
                        <a:t>за 1 мин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933611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-----------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Сгибание и разгибание рук в упоре лёжа на полу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Сгибание и разгибание рук в упоре лёжа на полу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Сгибание и разгибание рук в упоре лёжа на полу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Сгибание и разгибание рук в упоре лёжа на полу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Сгибание и разгибание рук в упоре лёжа на полу</a:t>
                      </a:r>
                    </a:p>
                  </a:txBody>
                  <a:tcPr/>
                </a:tc>
              </a:tr>
              <a:tr h="845517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-----------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Наклон вперёд из положения стоя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Наклон вперёд из положения стоя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</a:t>
                      </a:r>
                    </a:p>
                    <a:p>
                      <a:r>
                        <a:rPr lang="ru-RU" sz="1400" dirty="0" smtClean="0"/>
                        <a:t>       -----------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Наклон вперёд из положения стоя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Наклон вперёд из положения стоя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0"/>
            <a:ext cx="86409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ВИДЫ ИСПЫТАНИЯ (ТЕСТЫ)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C:\Users\user\Desktop\ФОТО\2013-2014 уч.год\ПС\6-7.05.2014 ПС село\FIL_5581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9" y="27378"/>
            <a:ext cx="3840931" cy="275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user\Desktop\ФОТО\2013-2014 уч.год\ПС\6-7.05.2014 ПС село\FIL_5445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1046" y="27378"/>
            <a:ext cx="4072954" cy="2676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C:\Users\user\Desktop\ФОТО\2013-2014 уч.год\ПС\6-7.05.2014 ПС село\FIL_5821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9975" y="1916832"/>
            <a:ext cx="4032448" cy="2571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\Desktop\ФОТО\2013-2014 уч.год\ПС\6-7.05.2014 ПС село\FIL_5590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88" y="4221088"/>
            <a:ext cx="3840931" cy="2596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Users\user\Desktop\ФОТО\2013-2014 уч.год\ПС\6-7.05.2014 ПС село\FIL_5937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4107567" cy="2694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91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Методические  объединения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учителей  физической  культуры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 ОБЩЕОБРАЗОВАТЕЛЬНЫХ ОРГАНИЗАЦИЯХ муниципалитетов</a:t>
            </a:r>
            <a:endParaRPr kumimoji="0" lang="ru-RU" sz="2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-396552" y="1052736"/>
          <a:ext cx="972108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725144"/>
            <a:ext cx="9144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ГРАФИК:     Процентное соотношение имеющихся школьных методических объединений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учителей физической культуры (в том числе межпредметных)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</a:rPr>
              <a:t>к общему числу общеобразовательных организаций в муниципалитете.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33256"/>
            <a:ext cx="9144000" cy="92333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  *Озёрский, Неманский, Правдинский </a:t>
            </a:r>
            <a:r>
              <a:rPr lang="ru-RU" dirty="0" smtClean="0">
                <a:solidFill>
                  <a:srgbClr val="002060"/>
                </a:solidFill>
              </a:rPr>
              <a:t>районы имеют только районные методические объединения учителей физической культуры.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       **Славск </a:t>
            </a:r>
            <a:r>
              <a:rPr lang="ru-RU" dirty="0" smtClean="0">
                <a:solidFill>
                  <a:srgbClr val="002060"/>
                </a:solidFill>
              </a:rPr>
              <a:t>сведения не представил.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6864" cy="56673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ПРОВЕДЕНИЕ МОНИТОРИНГА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 муниципальных образованиях Калининградской области, (%)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5373216"/>
            <a:ext cx="8568952" cy="93610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На протяжении трёх лет мониторинговые исследования в 12-ти муниципальных образованиях Калининградской области  100% охватывают все                                          общеобразовательные организации района.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47006478"/>
              </p:ext>
            </p:extLst>
          </p:nvPr>
        </p:nvGraphicFramePr>
        <p:xfrm>
          <a:off x="179512" y="908720"/>
          <a:ext cx="856895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06454350"/>
              </p:ext>
            </p:extLst>
          </p:nvPr>
        </p:nvGraphicFramePr>
        <p:xfrm>
          <a:off x="323528" y="980728"/>
          <a:ext cx="8640960" cy="3437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260648"/>
            <a:ext cx="86409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Муниципальные образования, не охватившие </a:t>
            </a:r>
            <a:r>
              <a:rPr lang="ru-RU" b="1" dirty="0">
                <a:solidFill>
                  <a:srgbClr val="7030A0"/>
                </a:solidFill>
              </a:rPr>
              <a:t>мониторинговом исследованием все </a:t>
            </a:r>
            <a:r>
              <a:rPr lang="ru-RU" b="1" dirty="0" smtClean="0">
                <a:solidFill>
                  <a:srgbClr val="7030A0"/>
                </a:solidFill>
              </a:rPr>
              <a:t>общеобразовательные организации района (%)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013176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59775"/>
              </p:ext>
            </p:extLst>
          </p:nvPr>
        </p:nvGraphicFramePr>
        <p:xfrm>
          <a:off x="323528" y="4365104"/>
          <a:ext cx="8640962" cy="234696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2304256"/>
                <a:gridCol w="648072"/>
                <a:gridCol w="648072"/>
                <a:gridCol w="605378"/>
                <a:gridCol w="2064654"/>
                <a:gridCol w="917624"/>
                <a:gridCol w="764687"/>
                <a:gridCol w="688219"/>
              </a:tblGrid>
              <a:tr h="4727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Муниципальное образование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33700">
                <a:tc>
                  <a:txBody>
                    <a:bodyPr/>
                    <a:lstStyle/>
                    <a:p>
                      <a:r>
                        <a:rPr lang="ru-RU" dirty="0" smtClean="0"/>
                        <a:t>Балтийский 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Неманский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  <a:tr h="333700"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Зеленоградский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Нестеровский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83</a:t>
                      </a:r>
                      <a:endParaRPr lang="ru-RU" b="1" dirty="0"/>
                    </a:p>
                  </a:txBody>
                  <a:tcPr/>
                </a:tc>
              </a:tr>
              <a:tr h="33370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Калининград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Полесский МР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  <a:tr h="33370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Краснознаменский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Правдинский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  <a:tr h="333700">
                <a:tc>
                  <a:txBody>
                    <a:bodyPr/>
                    <a:lstStyle/>
                    <a:p>
                      <a:r>
                        <a:rPr lang="ru-RU" dirty="0" smtClean="0"/>
                        <a:t>Ладушкинский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Советский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02060436"/>
              </p:ext>
            </p:extLst>
          </p:nvPr>
        </p:nvGraphicFramePr>
        <p:xfrm>
          <a:off x="251520" y="1988840"/>
          <a:ext cx="777686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46640" cy="100811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Уровень физической подготовленности школьников Калининградской области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15710545"/>
              </p:ext>
            </p:extLst>
          </p:nvPr>
        </p:nvGraphicFramePr>
        <p:xfrm>
          <a:off x="683568" y="3429000"/>
          <a:ext cx="81369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37101"/>
              </p:ext>
            </p:extLst>
          </p:nvPr>
        </p:nvGraphicFramePr>
        <p:xfrm>
          <a:off x="683568" y="2204864"/>
          <a:ext cx="7704856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017"/>
                <a:gridCol w="2568017"/>
                <a:gridCol w="25688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Девочки/ девушки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Мальчики/ юноши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3,06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2,95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2014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6876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Средний уровень физической подготовленности школьников Калининградской области в 2012</a:t>
            </a:r>
            <a:r>
              <a:rPr lang="ru-RU" b="1" i="1" dirty="0"/>
              <a:t>, 2013, </a:t>
            </a:r>
            <a:r>
              <a:rPr lang="ru-RU" b="1" i="1" dirty="0" smtClean="0"/>
              <a:t>2014 гг.  составил </a:t>
            </a:r>
            <a:r>
              <a:rPr lang="ru-RU" b="1" i="1" dirty="0"/>
              <a:t>3,0 балла</a:t>
            </a:r>
            <a:r>
              <a:rPr lang="ru-RU" b="1" i="1" dirty="0" smtClean="0"/>
              <a:t>. </a:t>
            </a:r>
          </a:p>
          <a:p>
            <a:pPr algn="ctr"/>
            <a:r>
              <a:rPr lang="ru-RU" b="1" i="1" dirty="0" smtClean="0"/>
              <a:t>Из них: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78017677"/>
              </p:ext>
            </p:extLst>
          </p:nvPr>
        </p:nvGraphicFramePr>
        <p:xfrm>
          <a:off x="0" y="764704"/>
          <a:ext cx="9144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0"/>
            <a:ext cx="8424936" cy="630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ДИНАМИКА РЕЗУЛЬТАТОВ МОНИТОРИНГА ПО МУНИЦИПАЛИТЕТАМ </a:t>
            </a:r>
            <a:r>
              <a:rPr lang="ru-RU" sz="1600" b="1" i="1" dirty="0" smtClean="0">
                <a:solidFill>
                  <a:srgbClr val="7030A0"/>
                </a:solidFill>
              </a:rPr>
              <a:t>(ПЕРИОД 2012,2013,2014 ГОДЫ), СРЕДНИИ  БАЛЛ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01521124"/>
              </p:ext>
            </p:extLst>
          </p:nvPr>
        </p:nvGraphicFramePr>
        <p:xfrm>
          <a:off x="0" y="2852936"/>
          <a:ext cx="9144000" cy="40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51520" y="1196752"/>
          <a:ext cx="849694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Рейтинг муниципалитетов, составленный на основании среднего балла физической подготовленности обучающихся </a:t>
            </a:r>
            <a:r>
              <a:rPr lang="ru-RU" sz="2000" b="1" u="sng" dirty="0" smtClean="0">
                <a:solidFill>
                  <a:srgbClr val="7030A0"/>
                </a:solidFill>
              </a:rPr>
              <a:t>за три года</a:t>
            </a:r>
            <a:r>
              <a:rPr lang="ru-RU" sz="2000" b="1" dirty="0" smtClean="0">
                <a:solidFill>
                  <a:srgbClr val="7030A0"/>
                </a:solidFill>
              </a:rPr>
              <a:t>: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2012,2013,2014 гг.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052729"/>
          <a:ext cx="2448272" cy="5340203"/>
        </p:xfrm>
        <a:graphic>
          <a:graphicData uri="http://schemas.openxmlformats.org/drawingml/2006/table">
            <a:tbl>
              <a:tblPr/>
              <a:tblGrid>
                <a:gridCol w="1892888"/>
                <a:gridCol w="555384"/>
              </a:tblGrid>
              <a:tr h="227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1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1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1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63888" y="1052732"/>
          <a:ext cx="2088232" cy="5405740"/>
        </p:xfrm>
        <a:graphic>
          <a:graphicData uri="http://schemas.openxmlformats.org/drawingml/2006/table">
            <a:tbl>
              <a:tblPr/>
              <a:tblGrid>
                <a:gridCol w="1512168"/>
                <a:gridCol w="576064"/>
              </a:tblGrid>
              <a:tr h="230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6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372200" y="1052738"/>
          <a:ext cx="2520280" cy="5409799"/>
        </p:xfrm>
        <a:graphic>
          <a:graphicData uri="http://schemas.openxmlformats.org/drawingml/2006/table">
            <a:tbl>
              <a:tblPr/>
              <a:tblGrid>
                <a:gridCol w="1675789"/>
                <a:gridCol w="844491"/>
              </a:tblGrid>
              <a:tr h="225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8304" marR="8304" marT="83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Светловский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Славский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sng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Черняховский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Гурьевский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Калининград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3,2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Багратионовский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Краснознам.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Неманский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Нестеровский 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Янтарный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Гвардейский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Гусевский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Пионерский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Полесский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Светлогорский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Балтийский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Зеленоградский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Озёрский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Правдинский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Мамоновский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Ладушкинский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07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Советский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8304" marR="8304" marT="8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260648"/>
            <a:ext cx="856895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Рейтинг муниципалитетов в 2012,2013,2014 годы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 итогам мониторинга физической подготовленности школьников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3613</TotalTime>
  <Words>4575</Words>
  <Application>Microsoft Office PowerPoint</Application>
  <PresentationFormat>Экран (4:3)</PresentationFormat>
  <Paragraphs>1757</Paragraphs>
  <Slides>27</Slides>
  <Notes>16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Picture</vt:lpstr>
      <vt:lpstr> Министерство образования Калининградской области  Государственное автономное образовательное учреждение дополнительного образования детей Калининградской области  комплексная детско-юношеская спортивная школа</vt:lpstr>
      <vt:lpstr>Районные (городские) методические объединения учителей физической культуры</vt:lpstr>
      <vt:lpstr>Презентация PowerPoint</vt:lpstr>
      <vt:lpstr>ПРОВЕДЕНИЕ МОНИТОРИНГА в муниципальных образованиях Калининградской области, (%)</vt:lpstr>
      <vt:lpstr>Презентация PowerPoint</vt:lpstr>
      <vt:lpstr>Уровень физической подготовленности школьников Калининградской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секции</dc:title>
  <dc:creator>user</dc:creator>
  <cp:lastModifiedBy>user</cp:lastModifiedBy>
  <cp:revision>307</cp:revision>
  <cp:lastPrinted>2014-11-27T12:59:55Z</cp:lastPrinted>
  <dcterms:modified xsi:type="dcterms:W3CDTF">2014-12-12T12:05:46Z</dcterms:modified>
</cp:coreProperties>
</file>